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Barlow Bold" panose="020B0604020202020204" charset="0"/>
      <p:regular r:id="rId12"/>
    </p:embeddedFont>
    <p:embeddedFont>
      <p:font typeface="Garet Bold" panose="020B0604020202020204" charset="0"/>
      <p:regular r:id="rId13"/>
    </p:embeddedFont>
    <p:embeddedFont>
      <p:font typeface="Montserrat" panose="00000500000000000000" pitchFamily="2" charset="0"/>
      <p:regular r:id="rId14"/>
    </p:embeddedFont>
    <p:embeddedFont>
      <p:font typeface="Montserrat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jpeg>
</file>

<file path=ppt/media/image30.pn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11.02.2026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11-Feb-26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3" Type="http://schemas.openxmlformats.org/officeDocument/2006/relationships/image" Target="../media/image1.png"/><Relationship Id="rId7" Type="http://schemas.openxmlformats.org/officeDocument/2006/relationships/image" Target="../media/image27.png"/><Relationship Id="rId12" Type="http://schemas.openxmlformats.org/officeDocument/2006/relationships/image" Target="../media/image32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5" Type="http://schemas.openxmlformats.org/officeDocument/2006/relationships/image" Target="../media/image3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4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5" name="Freeform 5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47890" y="4454871"/>
            <a:ext cx="9534230" cy="1376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multi-dimensional AI system that provides transparent, actionable trademark risk analysis with zero-hallucination guarantees and validated legal citations.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7890" y="2325156"/>
            <a:ext cx="9534230" cy="1819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AI-Powered Trademark Risk Assessment System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7890" y="8340947"/>
            <a:ext cx="6152440" cy="917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79"/>
              </a:lnSpc>
            </a:pPr>
            <a:r>
              <a:rPr lang="en-US" sz="2585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ABHINAV SINGH</a:t>
            </a:r>
          </a:p>
          <a:p>
            <a:pPr algn="just">
              <a:lnSpc>
                <a:spcPts val="3679"/>
              </a:lnSpc>
              <a:spcBef>
                <a:spcPct val="0"/>
              </a:spcBef>
            </a:pPr>
            <a:r>
              <a:rPr lang="en-US" sz="2585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VIT BHOPAL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744200" y="-495300"/>
            <a:ext cx="7878905" cy="11861109"/>
            <a:chOff x="0" y="0"/>
            <a:chExt cx="9111042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11042" cy="13716000"/>
            </a:xfrm>
            <a:custGeom>
              <a:avLst/>
              <a:gdLst/>
              <a:ahLst/>
              <a:cxnLst/>
              <a:rect l="l" t="t" r="r" b="b"/>
              <a:pathLst>
                <a:path w="9111042" h="13716000">
                  <a:moveTo>
                    <a:pt x="0" y="0"/>
                  </a:moveTo>
                  <a:lnTo>
                    <a:pt x="9111042" y="0"/>
                  </a:lnTo>
                  <a:lnTo>
                    <a:pt x="911104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5271" r="-25271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828827" y="990600"/>
            <a:ext cx="6268041" cy="821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System Overview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33590" y="2329310"/>
            <a:ext cx="3134020" cy="410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The Problem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33590" y="2892323"/>
            <a:ext cx="8019898" cy="1130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87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Traditional trademark tools provide opaque single-score predictions without explanation, guidance, confidence metrics, or validated citations.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44038" y="2329310"/>
            <a:ext cx="3134020" cy="410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Our Solution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44038" y="2892323"/>
            <a:ext cx="8019898" cy="1130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87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Multi-dimensional AI system with 4D risk framework, RAG architecture ensuring 100% citation accuracy, confidence-aware AI, and actionable insights with cost/timeline estimates.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28827" y="4442517"/>
            <a:ext cx="8215160" cy="2304012"/>
            <a:chOff x="0" y="0"/>
            <a:chExt cx="10953547" cy="3072016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10940796" cy="3059303"/>
            </a:xfrm>
            <a:custGeom>
              <a:avLst/>
              <a:gdLst/>
              <a:ahLst/>
              <a:cxnLst/>
              <a:rect l="l" t="t" r="r" b="b"/>
              <a:pathLst>
                <a:path w="10940796" h="3059303">
                  <a:moveTo>
                    <a:pt x="0" y="476377"/>
                  </a:moveTo>
                  <a:cubicBezTo>
                    <a:pt x="0" y="213233"/>
                    <a:pt x="213868" y="0"/>
                    <a:pt x="477774" y="0"/>
                  </a:cubicBezTo>
                  <a:lnTo>
                    <a:pt x="10463022" y="0"/>
                  </a:lnTo>
                  <a:cubicBezTo>
                    <a:pt x="10726928" y="0"/>
                    <a:pt x="10940796" y="213233"/>
                    <a:pt x="10940796" y="476377"/>
                  </a:cubicBezTo>
                  <a:lnTo>
                    <a:pt x="10940796" y="2582926"/>
                  </a:lnTo>
                  <a:cubicBezTo>
                    <a:pt x="10940796" y="2846070"/>
                    <a:pt x="10726928" y="3059303"/>
                    <a:pt x="10463022" y="3059303"/>
                  </a:cubicBezTo>
                  <a:lnTo>
                    <a:pt x="477774" y="3059303"/>
                  </a:lnTo>
                  <a:cubicBezTo>
                    <a:pt x="213868" y="3059303"/>
                    <a:pt x="0" y="2846070"/>
                    <a:pt x="0" y="258292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0953496" cy="3072003"/>
            </a:xfrm>
            <a:custGeom>
              <a:avLst/>
              <a:gdLst/>
              <a:ahLst/>
              <a:cxnLst/>
              <a:rect l="l" t="t" r="r" b="b"/>
              <a:pathLst>
                <a:path w="10953496" h="3072003">
                  <a:moveTo>
                    <a:pt x="0" y="482727"/>
                  </a:moveTo>
                  <a:cubicBezTo>
                    <a:pt x="0" y="216154"/>
                    <a:pt x="216789" y="0"/>
                    <a:pt x="484124" y="0"/>
                  </a:cubicBezTo>
                  <a:lnTo>
                    <a:pt x="10469372" y="0"/>
                  </a:lnTo>
                  <a:lnTo>
                    <a:pt x="10469372" y="6350"/>
                  </a:lnTo>
                  <a:lnTo>
                    <a:pt x="10469372" y="0"/>
                  </a:lnTo>
                  <a:cubicBezTo>
                    <a:pt x="10736707" y="0"/>
                    <a:pt x="10953496" y="216154"/>
                    <a:pt x="10953496" y="482727"/>
                  </a:cubicBezTo>
                  <a:lnTo>
                    <a:pt x="10947146" y="482727"/>
                  </a:lnTo>
                  <a:lnTo>
                    <a:pt x="10953496" y="482727"/>
                  </a:lnTo>
                  <a:lnTo>
                    <a:pt x="10953496" y="2589276"/>
                  </a:lnTo>
                  <a:lnTo>
                    <a:pt x="10947146" y="2589276"/>
                  </a:lnTo>
                  <a:lnTo>
                    <a:pt x="10953496" y="2589276"/>
                  </a:lnTo>
                  <a:cubicBezTo>
                    <a:pt x="10953496" y="2855849"/>
                    <a:pt x="10736707" y="3072003"/>
                    <a:pt x="10469372" y="3072003"/>
                  </a:cubicBezTo>
                  <a:lnTo>
                    <a:pt x="10469372" y="3065653"/>
                  </a:lnTo>
                  <a:lnTo>
                    <a:pt x="10469372" y="3072003"/>
                  </a:lnTo>
                  <a:lnTo>
                    <a:pt x="484124" y="3072003"/>
                  </a:lnTo>
                  <a:lnTo>
                    <a:pt x="484124" y="3065653"/>
                  </a:lnTo>
                  <a:lnTo>
                    <a:pt x="484124" y="3072003"/>
                  </a:lnTo>
                  <a:cubicBezTo>
                    <a:pt x="216789" y="3072003"/>
                    <a:pt x="0" y="2855849"/>
                    <a:pt x="0" y="2589276"/>
                  </a:cubicBezTo>
                  <a:lnTo>
                    <a:pt x="0" y="482727"/>
                  </a:lnTo>
                  <a:lnTo>
                    <a:pt x="6350" y="482727"/>
                  </a:lnTo>
                  <a:lnTo>
                    <a:pt x="0" y="482727"/>
                  </a:lnTo>
                  <a:moveTo>
                    <a:pt x="12700" y="482727"/>
                  </a:moveTo>
                  <a:lnTo>
                    <a:pt x="12700" y="2589276"/>
                  </a:lnTo>
                  <a:lnTo>
                    <a:pt x="6350" y="2589276"/>
                  </a:lnTo>
                  <a:lnTo>
                    <a:pt x="12700" y="2589276"/>
                  </a:lnTo>
                  <a:cubicBezTo>
                    <a:pt x="12700" y="2848864"/>
                    <a:pt x="223774" y="3059303"/>
                    <a:pt x="484124" y="3059303"/>
                  </a:cubicBezTo>
                  <a:lnTo>
                    <a:pt x="10469372" y="3059303"/>
                  </a:lnTo>
                  <a:cubicBezTo>
                    <a:pt x="10729722" y="3059303"/>
                    <a:pt x="10940796" y="2848864"/>
                    <a:pt x="10940796" y="2589276"/>
                  </a:cubicBezTo>
                  <a:lnTo>
                    <a:pt x="10940796" y="482727"/>
                  </a:lnTo>
                  <a:cubicBezTo>
                    <a:pt x="10940796" y="223139"/>
                    <a:pt x="10729849" y="12700"/>
                    <a:pt x="10469372" y="12700"/>
                  </a:cubicBezTo>
                  <a:lnTo>
                    <a:pt x="484124" y="12700"/>
                  </a:lnTo>
                  <a:lnTo>
                    <a:pt x="484124" y="6350"/>
                  </a:lnTo>
                  <a:lnTo>
                    <a:pt x="484124" y="12700"/>
                  </a:lnTo>
                  <a:cubicBezTo>
                    <a:pt x="223774" y="12700"/>
                    <a:pt x="12700" y="223139"/>
                    <a:pt x="12700" y="482727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81240" y="4694930"/>
            <a:ext cx="714527" cy="714527"/>
            <a:chOff x="0" y="0"/>
            <a:chExt cx="952703" cy="952703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952754" cy="952754"/>
            </a:xfrm>
            <a:custGeom>
              <a:avLst/>
              <a:gdLst/>
              <a:ahLst/>
              <a:cxnLst/>
              <a:rect l="l" t="t" r="r" b="b"/>
              <a:pathLst>
                <a:path w="952754" h="952754">
                  <a:moveTo>
                    <a:pt x="0" y="0"/>
                  </a:moveTo>
                  <a:lnTo>
                    <a:pt x="952754" y="0"/>
                  </a:lnTo>
                  <a:lnTo>
                    <a:pt x="952754" y="952754"/>
                  </a:lnTo>
                  <a:lnTo>
                    <a:pt x="0" y="9527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5" b="5"/>
              </a:stretch>
            </a:blipFill>
          </p:spPr>
        </p:sp>
      </p:grpSp>
      <p:sp>
        <p:nvSpPr>
          <p:cNvPr id="14" name="Freeform 14" descr="preencoded.png"/>
          <p:cNvSpPr/>
          <p:nvPr/>
        </p:nvSpPr>
        <p:spPr>
          <a:xfrm>
            <a:off x="1277693" y="4891383"/>
            <a:ext cx="321469" cy="321469"/>
          </a:xfrm>
          <a:custGeom>
            <a:avLst/>
            <a:gdLst/>
            <a:ahLst/>
            <a:cxnLst/>
            <a:rect l="l" t="t" r="r" b="b"/>
            <a:pathLst>
              <a:path w="321469" h="321469">
                <a:moveTo>
                  <a:pt x="0" y="0"/>
                </a:moveTo>
                <a:lnTo>
                  <a:pt x="321469" y="0"/>
                </a:lnTo>
                <a:lnTo>
                  <a:pt x="321469" y="321469"/>
                </a:lnTo>
                <a:lnTo>
                  <a:pt x="0" y="3214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14705" r="-14705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81240" y="5599805"/>
            <a:ext cx="4310215" cy="410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384653"/>
                </a:solidFill>
                <a:latin typeface="Barlow Bold"/>
                <a:ea typeface="Barlow Bold"/>
                <a:cs typeface="Barlow Bold"/>
                <a:sym typeface="Barlow Bold"/>
              </a:rPr>
              <a:t>4-Dimensional Risk Framework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81240" y="6079036"/>
            <a:ext cx="7710335" cy="415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874">
                <a:solidFill>
                  <a:srgbClr val="384653"/>
                </a:solidFill>
                <a:latin typeface="Montserrat"/>
                <a:ea typeface="Montserrat"/>
                <a:cs typeface="Montserrat"/>
                <a:sym typeface="Montserrat"/>
              </a:rPr>
              <a:t>Not just one number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243860" y="4442517"/>
            <a:ext cx="8215312" cy="2304012"/>
            <a:chOff x="0" y="0"/>
            <a:chExt cx="10953750" cy="3072016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10941050" cy="3059303"/>
            </a:xfrm>
            <a:custGeom>
              <a:avLst/>
              <a:gdLst/>
              <a:ahLst/>
              <a:cxnLst/>
              <a:rect l="l" t="t" r="r" b="b"/>
              <a:pathLst>
                <a:path w="10941050" h="3059303">
                  <a:moveTo>
                    <a:pt x="0" y="476377"/>
                  </a:moveTo>
                  <a:cubicBezTo>
                    <a:pt x="0" y="213233"/>
                    <a:pt x="213868" y="0"/>
                    <a:pt x="477774" y="0"/>
                  </a:cubicBezTo>
                  <a:lnTo>
                    <a:pt x="10463276" y="0"/>
                  </a:lnTo>
                  <a:cubicBezTo>
                    <a:pt x="10727182" y="0"/>
                    <a:pt x="10941050" y="213233"/>
                    <a:pt x="10941050" y="476377"/>
                  </a:cubicBezTo>
                  <a:lnTo>
                    <a:pt x="10941050" y="2582926"/>
                  </a:lnTo>
                  <a:cubicBezTo>
                    <a:pt x="10941050" y="2846070"/>
                    <a:pt x="10727182" y="3059303"/>
                    <a:pt x="10463276" y="3059303"/>
                  </a:cubicBezTo>
                  <a:lnTo>
                    <a:pt x="477774" y="3059303"/>
                  </a:lnTo>
                  <a:cubicBezTo>
                    <a:pt x="213868" y="3059303"/>
                    <a:pt x="0" y="2846070"/>
                    <a:pt x="0" y="258292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0953750" cy="3072003"/>
            </a:xfrm>
            <a:custGeom>
              <a:avLst/>
              <a:gdLst/>
              <a:ahLst/>
              <a:cxnLst/>
              <a:rect l="l" t="t" r="r" b="b"/>
              <a:pathLst>
                <a:path w="10953750" h="3072003">
                  <a:moveTo>
                    <a:pt x="0" y="482727"/>
                  </a:moveTo>
                  <a:cubicBezTo>
                    <a:pt x="0" y="216154"/>
                    <a:pt x="216789" y="0"/>
                    <a:pt x="484124" y="0"/>
                  </a:cubicBezTo>
                  <a:lnTo>
                    <a:pt x="10469626" y="0"/>
                  </a:lnTo>
                  <a:lnTo>
                    <a:pt x="10469626" y="6350"/>
                  </a:lnTo>
                  <a:lnTo>
                    <a:pt x="10469626" y="0"/>
                  </a:lnTo>
                  <a:cubicBezTo>
                    <a:pt x="10736961" y="0"/>
                    <a:pt x="10953750" y="216154"/>
                    <a:pt x="10953750" y="482727"/>
                  </a:cubicBezTo>
                  <a:lnTo>
                    <a:pt x="10947400" y="482727"/>
                  </a:lnTo>
                  <a:lnTo>
                    <a:pt x="10953750" y="482727"/>
                  </a:lnTo>
                  <a:lnTo>
                    <a:pt x="10953750" y="2589276"/>
                  </a:lnTo>
                  <a:lnTo>
                    <a:pt x="10947400" y="2589276"/>
                  </a:lnTo>
                  <a:lnTo>
                    <a:pt x="10953750" y="2589276"/>
                  </a:lnTo>
                  <a:cubicBezTo>
                    <a:pt x="10953750" y="2855849"/>
                    <a:pt x="10736961" y="3072003"/>
                    <a:pt x="10469626" y="3072003"/>
                  </a:cubicBezTo>
                  <a:lnTo>
                    <a:pt x="10469626" y="3065653"/>
                  </a:lnTo>
                  <a:lnTo>
                    <a:pt x="10469626" y="3072003"/>
                  </a:lnTo>
                  <a:lnTo>
                    <a:pt x="484124" y="3072003"/>
                  </a:lnTo>
                  <a:lnTo>
                    <a:pt x="484124" y="3065653"/>
                  </a:lnTo>
                  <a:lnTo>
                    <a:pt x="484124" y="3072003"/>
                  </a:lnTo>
                  <a:cubicBezTo>
                    <a:pt x="216789" y="3072003"/>
                    <a:pt x="0" y="2855849"/>
                    <a:pt x="0" y="2589276"/>
                  </a:cubicBezTo>
                  <a:lnTo>
                    <a:pt x="0" y="482727"/>
                  </a:lnTo>
                  <a:lnTo>
                    <a:pt x="6350" y="482727"/>
                  </a:lnTo>
                  <a:lnTo>
                    <a:pt x="0" y="482727"/>
                  </a:lnTo>
                  <a:moveTo>
                    <a:pt x="12700" y="482727"/>
                  </a:moveTo>
                  <a:lnTo>
                    <a:pt x="12700" y="2589276"/>
                  </a:lnTo>
                  <a:lnTo>
                    <a:pt x="6350" y="2589276"/>
                  </a:lnTo>
                  <a:lnTo>
                    <a:pt x="12700" y="2589276"/>
                  </a:lnTo>
                  <a:cubicBezTo>
                    <a:pt x="12700" y="2848864"/>
                    <a:pt x="223774" y="3059303"/>
                    <a:pt x="484124" y="3059303"/>
                  </a:cubicBezTo>
                  <a:lnTo>
                    <a:pt x="10469626" y="3059303"/>
                  </a:lnTo>
                  <a:cubicBezTo>
                    <a:pt x="10729976" y="3059303"/>
                    <a:pt x="10941050" y="2848864"/>
                    <a:pt x="10941050" y="2589276"/>
                  </a:cubicBezTo>
                  <a:lnTo>
                    <a:pt x="10941050" y="482727"/>
                  </a:lnTo>
                  <a:cubicBezTo>
                    <a:pt x="10941050" y="223139"/>
                    <a:pt x="10729976" y="12700"/>
                    <a:pt x="10469626" y="12700"/>
                  </a:cubicBezTo>
                  <a:lnTo>
                    <a:pt x="484124" y="12700"/>
                  </a:lnTo>
                  <a:lnTo>
                    <a:pt x="484124" y="6350"/>
                  </a:lnTo>
                  <a:lnTo>
                    <a:pt x="484124" y="12700"/>
                  </a:lnTo>
                  <a:cubicBezTo>
                    <a:pt x="223774" y="12700"/>
                    <a:pt x="12700" y="223139"/>
                    <a:pt x="12700" y="482727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9496273" y="4694930"/>
            <a:ext cx="714527" cy="714527"/>
            <a:chOff x="0" y="0"/>
            <a:chExt cx="952703" cy="952703"/>
          </a:xfrm>
        </p:grpSpPr>
        <p:sp>
          <p:nvSpPr>
            <p:cNvPr id="21" name="Freeform 21" descr="preencoded.png"/>
            <p:cNvSpPr/>
            <p:nvPr/>
          </p:nvSpPr>
          <p:spPr>
            <a:xfrm>
              <a:off x="0" y="0"/>
              <a:ext cx="952754" cy="952754"/>
            </a:xfrm>
            <a:custGeom>
              <a:avLst/>
              <a:gdLst/>
              <a:ahLst/>
              <a:cxnLst/>
              <a:rect l="l" t="t" r="r" b="b"/>
              <a:pathLst>
                <a:path w="952754" h="952754">
                  <a:moveTo>
                    <a:pt x="0" y="0"/>
                  </a:moveTo>
                  <a:lnTo>
                    <a:pt x="952754" y="0"/>
                  </a:lnTo>
                  <a:lnTo>
                    <a:pt x="952754" y="952754"/>
                  </a:lnTo>
                  <a:lnTo>
                    <a:pt x="0" y="9527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5" b="5"/>
              </a:stretch>
            </a:blipFill>
          </p:spPr>
        </p:sp>
      </p:grpSp>
      <p:sp>
        <p:nvSpPr>
          <p:cNvPr id="22" name="Freeform 22" descr="preencoded.png"/>
          <p:cNvSpPr/>
          <p:nvPr/>
        </p:nvSpPr>
        <p:spPr>
          <a:xfrm>
            <a:off x="9692726" y="4891383"/>
            <a:ext cx="321469" cy="321469"/>
          </a:xfrm>
          <a:custGeom>
            <a:avLst/>
            <a:gdLst/>
            <a:ahLst/>
            <a:cxnLst/>
            <a:rect l="l" t="t" r="r" b="b"/>
            <a:pathLst>
              <a:path w="321469" h="321469">
                <a:moveTo>
                  <a:pt x="0" y="0"/>
                </a:moveTo>
                <a:lnTo>
                  <a:pt x="321468" y="0"/>
                </a:lnTo>
                <a:lnTo>
                  <a:pt x="321468" y="321469"/>
                </a:lnTo>
                <a:lnTo>
                  <a:pt x="0" y="3214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t="-10293" b="-10296"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9496273" y="5599805"/>
            <a:ext cx="3134020" cy="410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384653"/>
                </a:solidFill>
                <a:latin typeface="Barlow Bold"/>
                <a:ea typeface="Barlow Bold"/>
                <a:cs typeface="Barlow Bold"/>
                <a:sym typeface="Barlow Bold"/>
              </a:rPr>
              <a:t>RAG Architecture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496273" y="6079036"/>
            <a:ext cx="7710488" cy="415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874">
                <a:solidFill>
                  <a:srgbClr val="384653"/>
                </a:solidFill>
                <a:latin typeface="Montserrat"/>
                <a:ea typeface="Montserrat"/>
                <a:cs typeface="Montserrat"/>
                <a:sym typeface="Montserrat"/>
              </a:rPr>
              <a:t>100% citation accuracy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828827" y="6946402"/>
            <a:ext cx="8215160" cy="2304012"/>
            <a:chOff x="0" y="0"/>
            <a:chExt cx="10953547" cy="3072016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10940796" cy="3059303"/>
            </a:xfrm>
            <a:custGeom>
              <a:avLst/>
              <a:gdLst/>
              <a:ahLst/>
              <a:cxnLst/>
              <a:rect l="l" t="t" r="r" b="b"/>
              <a:pathLst>
                <a:path w="10940796" h="3059303">
                  <a:moveTo>
                    <a:pt x="0" y="476377"/>
                  </a:moveTo>
                  <a:cubicBezTo>
                    <a:pt x="0" y="213233"/>
                    <a:pt x="213868" y="0"/>
                    <a:pt x="477774" y="0"/>
                  </a:cubicBezTo>
                  <a:lnTo>
                    <a:pt x="10463022" y="0"/>
                  </a:lnTo>
                  <a:cubicBezTo>
                    <a:pt x="10726928" y="0"/>
                    <a:pt x="10940796" y="213233"/>
                    <a:pt x="10940796" y="476377"/>
                  </a:cubicBezTo>
                  <a:lnTo>
                    <a:pt x="10940796" y="2582926"/>
                  </a:lnTo>
                  <a:cubicBezTo>
                    <a:pt x="10940796" y="2846070"/>
                    <a:pt x="10726928" y="3059303"/>
                    <a:pt x="10463022" y="3059303"/>
                  </a:cubicBezTo>
                  <a:lnTo>
                    <a:pt x="477774" y="3059303"/>
                  </a:lnTo>
                  <a:cubicBezTo>
                    <a:pt x="213868" y="3059303"/>
                    <a:pt x="0" y="2846070"/>
                    <a:pt x="0" y="258292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10953496" cy="3072003"/>
            </a:xfrm>
            <a:custGeom>
              <a:avLst/>
              <a:gdLst/>
              <a:ahLst/>
              <a:cxnLst/>
              <a:rect l="l" t="t" r="r" b="b"/>
              <a:pathLst>
                <a:path w="10953496" h="3072003">
                  <a:moveTo>
                    <a:pt x="0" y="482727"/>
                  </a:moveTo>
                  <a:cubicBezTo>
                    <a:pt x="0" y="216154"/>
                    <a:pt x="216789" y="0"/>
                    <a:pt x="484124" y="0"/>
                  </a:cubicBezTo>
                  <a:lnTo>
                    <a:pt x="10469372" y="0"/>
                  </a:lnTo>
                  <a:lnTo>
                    <a:pt x="10469372" y="6350"/>
                  </a:lnTo>
                  <a:lnTo>
                    <a:pt x="10469372" y="0"/>
                  </a:lnTo>
                  <a:cubicBezTo>
                    <a:pt x="10736707" y="0"/>
                    <a:pt x="10953496" y="216154"/>
                    <a:pt x="10953496" y="482727"/>
                  </a:cubicBezTo>
                  <a:lnTo>
                    <a:pt x="10947146" y="482727"/>
                  </a:lnTo>
                  <a:lnTo>
                    <a:pt x="10953496" y="482727"/>
                  </a:lnTo>
                  <a:lnTo>
                    <a:pt x="10953496" y="2589276"/>
                  </a:lnTo>
                  <a:lnTo>
                    <a:pt x="10947146" y="2589276"/>
                  </a:lnTo>
                  <a:lnTo>
                    <a:pt x="10953496" y="2589276"/>
                  </a:lnTo>
                  <a:cubicBezTo>
                    <a:pt x="10953496" y="2855849"/>
                    <a:pt x="10736707" y="3072003"/>
                    <a:pt x="10469372" y="3072003"/>
                  </a:cubicBezTo>
                  <a:lnTo>
                    <a:pt x="10469372" y="3065653"/>
                  </a:lnTo>
                  <a:lnTo>
                    <a:pt x="10469372" y="3072003"/>
                  </a:lnTo>
                  <a:lnTo>
                    <a:pt x="484124" y="3072003"/>
                  </a:lnTo>
                  <a:lnTo>
                    <a:pt x="484124" y="3065653"/>
                  </a:lnTo>
                  <a:lnTo>
                    <a:pt x="484124" y="3072003"/>
                  </a:lnTo>
                  <a:cubicBezTo>
                    <a:pt x="216789" y="3072003"/>
                    <a:pt x="0" y="2855849"/>
                    <a:pt x="0" y="2589276"/>
                  </a:cubicBezTo>
                  <a:lnTo>
                    <a:pt x="0" y="482727"/>
                  </a:lnTo>
                  <a:lnTo>
                    <a:pt x="6350" y="482727"/>
                  </a:lnTo>
                  <a:lnTo>
                    <a:pt x="0" y="482727"/>
                  </a:lnTo>
                  <a:moveTo>
                    <a:pt x="12700" y="482727"/>
                  </a:moveTo>
                  <a:lnTo>
                    <a:pt x="12700" y="2589276"/>
                  </a:lnTo>
                  <a:lnTo>
                    <a:pt x="6350" y="2589276"/>
                  </a:lnTo>
                  <a:lnTo>
                    <a:pt x="12700" y="2589276"/>
                  </a:lnTo>
                  <a:cubicBezTo>
                    <a:pt x="12700" y="2848864"/>
                    <a:pt x="223774" y="3059303"/>
                    <a:pt x="484124" y="3059303"/>
                  </a:cubicBezTo>
                  <a:lnTo>
                    <a:pt x="10469372" y="3059303"/>
                  </a:lnTo>
                  <a:cubicBezTo>
                    <a:pt x="10729722" y="3059303"/>
                    <a:pt x="10940796" y="2848864"/>
                    <a:pt x="10940796" y="2589276"/>
                  </a:cubicBezTo>
                  <a:lnTo>
                    <a:pt x="10940796" y="482727"/>
                  </a:lnTo>
                  <a:cubicBezTo>
                    <a:pt x="10940796" y="223139"/>
                    <a:pt x="10729849" y="12700"/>
                    <a:pt x="10469372" y="12700"/>
                  </a:cubicBezTo>
                  <a:lnTo>
                    <a:pt x="484124" y="12700"/>
                  </a:lnTo>
                  <a:lnTo>
                    <a:pt x="484124" y="6350"/>
                  </a:lnTo>
                  <a:lnTo>
                    <a:pt x="484124" y="12700"/>
                  </a:lnTo>
                  <a:cubicBezTo>
                    <a:pt x="223774" y="12700"/>
                    <a:pt x="12700" y="223139"/>
                    <a:pt x="12700" y="482727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081240" y="7198814"/>
            <a:ext cx="714527" cy="714527"/>
            <a:chOff x="0" y="0"/>
            <a:chExt cx="952703" cy="952703"/>
          </a:xfrm>
        </p:grpSpPr>
        <p:sp>
          <p:nvSpPr>
            <p:cNvPr id="29" name="Freeform 29" descr="preencoded.png"/>
            <p:cNvSpPr/>
            <p:nvPr/>
          </p:nvSpPr>
          <p:spPr>
            <a:xfrm>
              <a:off x="0" y="0"/>
              <a:ext cx="952754" cy="952754"/>
            </a:xfrm>
            <a:custGeom>
              <a:avLst/>
              <a:gdLst/>
              <a:ahLst/>
              <a:cxnLst/>
              <a:rect l="l" t="t" r="r" b="b"/>
              <a:pathLst>
                <a:path w="952754" h="952754">
                  <a:moveTo>
                    <a:pt x="0" y="0"/>
                  </a:moveTo>
                  <a:lnTo>
                    <a:pt x="952754" y="0"/>
                  </a:lnTo>
                  <a:lnTo>
                    <a:pt x="952754" y="952754"/>
                  </a:lnTo>
                  <a:lnTo>
                    <a:pt x="0" y="9527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r="5" b="5"/>
              </a:stretch>
            </a:blipFill>
          </p:spPr>
        </p:sp>
      </p:grpSp>
      <p:sp>
        <p:nvSpPr>
          <p:cNvPr id="30" name="Freeform 30" descr="preencoded.png"/>
          <p:cNvSpPr/>
          <p:nvPr/>
        </p:nvSpPr>
        <p:spPr>
          <a:xfrm>
            <a:off x="1277693" y="7395267"/>
            <a:ext cx="321469" cy="321469"/>
          </a:xfrm>
          <a:custGeom>
            <a:avLst/>
            <a:gdLst/>
            <a:ahLst/>
            <a:cxnLst/>
            <a:rect l="l" t="t" r="r" b="b"/>
            <a:pathLst>
              <a:path w="321469" h="321469">
                <a:moveTo>
                  <a:pt x="0" y="0"/>
                </a:moveTo>
                <a:lnTo>
                  <a:pt x="321469" y="0"/>
                </a:lnTo>
                <a:lnTo>
                  <a:pt x="321469" y="321469"/>
                </a:lnTo>
                <a:lnTo>
                  <a:pt x="0" y="32146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-1469" r="-1472"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1081240" y="8103689"/>
            <a:ext cx="3134020" cy="410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384653"/>
                </a:solidFill>
                <a:latin typeface="Barlow Bold"/>
                <a:ea typeface="Barlow Bold"/>
                <a:cs typeface="Barlow Bold"/>
                <a:sym typeface="Barlow Bold"/>
              </a:rPr>
              <a:t>Confidence-Aware AI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81240" y="8582920"/>
            <a:ext cx="7710335" cy="415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874">
                <a:solidFill>
                  <a:srgbClr val="384653"/>
                </a:solidFill>
                <a:latin typeface="Montserrat"/>
                <a:ea typeface="Montserrat"/>
                <a:cs typeface="Montserrat"/>
                <a:sym typeface="Montserrat"/>
              </a:rPr>
              <a:t>Knows when to escalate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9243860" y="6946402"/>
            <a:ext cx="8215312" cy="2304012"/>
            <a:chOff x="0" y="0"/>
            <a:chExt cx="10953750" cy="3072016"/>
          </a:xfrm>
        </p:grpSpPr>
        <p:sp>
          <p:nvSpPr>
            <p:cNvPr id="34" name="Freeform 34"/>
            <p:cNvSpPr/>
            <p:nvPr/>
          </p:nvSpPr>
          <p:spPr>
            <a:xfrm>
              <a:off x="6350" y="6350"/>
              <a:ext cx="10941050" cy="3059303"/>
            </a:xfrm>
            <a:custGeom>
              <a:avLst/>
              <a:gdLst/>
              <a:ahLst/>
              <a:cxnLst/>
              <a:rect l="l" t="t" r="r" b="b"/>
              <a:pathLst>
                <a:path w="10941050" h="3059303">
                  <a:moveTo>
                    <a:pt x="0" y="476377"/>
                  </a:moveTo>
                  <a:cubicBezTo>
                    <a:pt x="0" y="213233"/>
                    <a:pt x="213868" y="0"/>
                    <a:pt x="477774" y="0"/>
                  </a:cubicBezTo>
                  <a:lnTo>
                    <a:pt x="10463276" y="0"/>
                  </a:lnTo>
                  <a:cubicBezTo>
                    <a:pt x="10727182" y="0"/>
                    <a:pt x="10941050" y="213233"/>
                    <a:pt x="10941050" y="476377"/>
                  </a:cubicBezTo>
                  <a:lnTo>
                    <a:pt x="10941050" y="2582926"/>
                  </a:lnTo>
                  <a:cubicBezTo>
                    <a:pt x="10941050" y="2846070"/>
                    <a:pt x="10727182" y="3059303"/>
                    <a:pt x="10463276" y="3059303"/>
                  </a:cubicBezTo>
                  <a:lnTo>
                    <a:pt x="477774" y="3059303"/>
                  </a:lnTo>
                  <a:cubicBezTo>
                    <a:pt x="213868" y="3059303"/>
                    <a:pt x="0" y="2846070"/>
                    <a:pt x="0" y="2582926"/>
                  </a:cubicBezTo>
                  <a:close/>
                </a:path>
              </a:pathLst>
            </a:custGeom>
            <a:solidFill>
              <a:srgbClr val="D4E9F7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0" y="0"/>
              <a:ext cx="10953750" cy="3072003"/>
            </a:xfrm>
            <a:custGeom>
              <a:avLst/>
              <a:gdLst/>
              <a:ahLst/>
              <a:cxnLst/>
              <a:rect l="l" t="t" r="r" b="b"/>
              <a:pathLst>
                <a:path w="10953750" h="3072003">
                  <a:moveTo>
                    <a:pt x="0" y="482727"/>
                  </a:moveTo>
                  <a:cubicBezTo>
                    <a:pt x="0" y="216154"/>
                    <a:pt x="216789" y="0"/>
                    <a:pt x="484124" y="0"/>
                  </a:cubicBezTo>
                  <a:lnTo>
                    <a:pt x="10469626" y="0"/>
                  </a:lnTo>
                  <a:lnTo>
                    <a:pt x="10469626" y="6350"/>
                  </a:lnTo>
                  <a:lnTo>
                    <a:pt x="10469626" y="0"/>
                  </a:lnTo>
                  <a:cubicBezTo>
                    <a:pt x="10736961" y="0"/>
                    <a:pt x="10953750" y="216154"/>
                    <a:pt x="10953750" y="482727"/>
                  </a:cubicBezTo>
                  <a:lnTo>
                    <a:pt x="10947400" y="482727"/>
                  </a:lnTo>
                  <a:lnTo>
                    <a:pt x="10953750" y="482727"/>
                  </a:lnTo>
                  <a:lnTo>
                    <a:pt x="10953750" y="2589276"/>
                  </a:lnTo>
                  <a:lnTo>
                    <a:pt x="10947400" y="2589276"/>
                  </a:lnTo>
                  <a:lnTo>
                    <a:pt x="10953750" y="2589276"/>
                  </a:lnTo>
                  <a:cubicBezTo>
                    <a:pt x="10953750" y="2855849"/>
                    <a:pt x="10736961" y="3072003"/>
                    <a:pt x="10469626" y="3072003"/>
                  </a:cubicBezTo>
                  <a:lnTo>
                    <a:pt x="10469626" y="3065653"/>
                  </a:lnTo>
                  <a:lnTo>
                    <a:pt x="10469626" y="3072003"/>
                  </a:lnTo>
                  <a:lnTo>
                    <a:pt x="484124" y="3072003"/>
                  </a:lnTo>
                  <a:lnTo>
                    <a:pt x="484124" y="3065653"/>
                  </a:lnTo>
                  <a:lnTo>
                    <a:pt x="484124" y="3072003"/>
                  </a:lnTo>
                  <a:cubicBezTo>
                    <a:pt x="216789" y="3072003"/>
                    <a:pt x="0" y="2855849"/>
                    <a:pt x="0" y="2589276"/>
                  </a:cubicBezTo>
                  <a:lnTo>
                    <a:pt x="0" y="482727"/>
                  </a:lnTo>
                  <a:lnTo>
                    <a:pt x="6350" y="482727"/>
                  </a:lnTo>
                  <a:lnTo>
                    <a:pt x="0" y="482727"/>
                  </a:lnTo>
                  <a:moveTo>
                    <a:pt x="12700" y="482727"/>
                  </a:moveTo>
                  <a:lnTo>
                    <a:pt x="12700" y="2589276"/>
                  </a:lnTo>
                  <a:lnTo>
                    <a:pt x="6350" y="2589276"/>
                  </a:lnTo>
                  <a:lnTo>
                    <a:pt x="12700" y="2589276"/>
                  </a:lnTo>
                  <a:cubicBezTo>
                    <a:pt x="12700" y="2848864"/>
                    <a:pt x="223774" y="3059303"/>
                    <a:pt x="484124" y="3059303"/>
                  </a:cubicBezTo>
                  <a:lnTo>
                    <a:pt x="10469626" y="3059303"/>
                  </a:lnTo>
                  <a:cubicBezTo>
                    <a:pt x="10729976" y="3059303"/>
                    <a:pt x="10941050" y="2848864"/>
                    <a:pt x="10941050" y="2589276"/>
                  </a:cubicBezTo>
                  <a:lnTo>
                    <a:pt x="10941050" y="482727"/>
                  </a:lnTo>
                  <a:cubicBezTo>
                    <a:pt x="10941050" y="223139"/>
                    <a:pt x="10729976" y="12700"/>
                    <a:pt x="10469626" y="12700"/>
                  </a:cubicBezTo>
                  <a:lnTo>
                    <a:pt x="484124" y="12700"/>
                  </a:lnTo>
                  <a:lnTo>
                    <a:pt x="484124" y="6350"/>
                  </a:lnTo>
                  <a:lnTo>
                    <a:pt x="484124" y="12700"/>
                  </a:lnTo>
                  <a:cubicBezTo>
                    <a:pt x="223774" y="12700"/>
                    <a:pt x="12700" y="223139"/>
                    <a:pt x="12700" y="482727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9496273" y="7198814"/>
            <a:ext cx="714527" cy="714527"/>
            <a:chOff x="0" y="0"/>
            <a:chExt cx="952703" cy="952703"/>
          </a:xfrm>
        </p:grpSpPr>
        <p:sp>
          <p:nvSpPr>
            <p:cNvPr id="37" name="Freeform 37" descr="preencoded.png"/>
            <p:cNvSpPr/>
            <p:nvPr/>
          </p:nvSpPr>
          <p:spPr>
            <a:xfrm>
              <a:off x="0" y="0"/>
              <a:ext cx="952754" cy="952754"/>
            </a:xfrm>
            <a:custGeom>
              <a:avLst/>
              <a:gdLst/>
              <a:ahLst/>
              <a:cxnLst/>
              <a:rect l="l" t="t" r="r" b="b"/>
              <a:pathLst>
                <a:path w="952754" h="952754">
                  <a:moveTo>
                    <a:pt x="0" y="0"/>
                  </a:moveTo>
                  <a:lnTo>
                    <a:pt x="952754" y="0"/>
                  </a:lnTo>
                  <a:lnTo>
                    <a:pt x="952754" y="952754"/>
                  </a:lnTo>
                  <a:lnTo>
                    <a:pt x="0" y="9527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r="5" b="5"/>
              </a:stretch>
            </a:blipFill>
          </p:spPr>
        </p:sp>
      </p:grpSp>
      <p:sp>
        <p:nvSpPr>
          <p:cNvPr id="38" name="Freeform 38" descr="preencoded.png"/>
          <p:cNvSpPr/>
          <p:nvPr/>
        </p:nvSpPr>
        <p:spPr>
          <a:xfrm>
            <a:off x="9692726" y="7395267"/>
            <a:ext cx="321469" cy="321469"/>
          </a:xfrm>
          <a:custGeom>
            <a:avLst/>
            <a:gdLst/>
            <a:ahLst/>
            <a:cxnLst/>
            <a:rect l="l" t="t" r="r" b="b"/>
            <a:pathLst>
              <a:path w="321469" h="321469">
                <a:moveTo>
                  <a:pt x="0" y="0"/>
                </a:moveTo>
                <a:lnTo>
                  <a:pt x="321468" y="0"/>
                </a:lnTo>
                <a:lnTo>
                  <a:pt x="321468" y="321469"/>
                </a:lnTo>
                <a:lnTo>
                  <a:pt x="0" y="32146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39" name="TextBox 39"/>
          <p:cNvSpPr txBox="1"/>
          <p:nvPr/>
        </p:nvSpPr>
        <p:spPr>
          <a:xfrm>
            <a:off x="9496273" y="8103689"/>
            <a:ext cx="3134020" cy="410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384653"/>
                </a:solidFill>
                <a:latin typeface="Barlow Bold"/>
                <a:ea typeface="Barlow Bold"/>
                <a:cs typeface="Barlow Bold"/>
                <a:sym typeface="Barlow Bold"/>
              </a:rPr>
              <a:t>Actionable Insights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496273" y="8582920"/>
            <a:ext cx="7710488" cy="415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874">
                <a:solidFill>
                  <a:srgbClr val="384653"/>
                </a:solidFill>
                <a:latin typeface="Montserrat"/>
                <a:ea typeface="Montserrat"/>
                <a:cs typeface="Montserrat"/>
                <a:sym typeface="Montserrat"/>
              </a:rPr>
              <a:t>Cost and timeline included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769380" y="527183"/>
            <a:ext cx="7307820" cy="7118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00"/>
              </a:lnSpc>
            </a:pPr>
            <a:r>
              <a:rPr lang="en-US" sz="4880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System Architecture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769380" y="1595133"/>
            <a:ext cx="14613946" cy="8450493"/>
            <a:chOff x="0" y="0"/>
            <a:chExt cx="19485261" cy="11267324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1341195" cy="1609622"/>
              <a:chOff x="0" y="0"/>
              <a:chExt cx="1126338" cy="1351763"/>
            </a:xfrm>
          </p:grpSpPr>
          <p:sp>
            <p:nvSpPr>
              <p:cNvPr id="7" name="Freeform 7" descr="preencoded.png"/>
              <p:cNvSpPr/>
              <p:nvPr/>
            </p:nvSpPr>
            <p:spPr>
              <a:xfrm>
                <a:off x="0" y="0"/>
                <a:ext cx="1126363" cy="1351788"/>
              </a:xfrm>
              <a:custGeom>
                <a:avLst/>
                <a:gdLst/>
                <a:ahLst/>
                <a:cxnLst/>
                <a:rect l="l" t="t" r="r" b="b"/>
                <a:pathLst>
                  <a:path w="1126363" h="1351788">
                    <a:moveTo>
                      <a:pt x="0" y="0"/>
                    </a:moveTo>
                    <a:lnTo>
                      <a:pt x="1126363" y="0"/>
                    </a:lnTo>
                    <a:lnTo>
                      <a:pt x="1126363" y="1351788"/>
                    </a:lnTo>
                    <a:lnTo>
                      <a:pt x="0" y="135178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l="-383" r="-379" b="1"/>
                </a:stretch>
              </a:blipFill>
            </p:spPr>
          </p:sp>
        </p:grpSp>
        <p:sp>
          <p:nvSpPr>
            <p:cNvPr id="8" name="TextBox 8"/>
            <p:cNvSpPr txBox="1"/>
            <p:nvPr/>
          </p:nvSpPr>
          <p:spPr>
            <a:xfrm>
              <a:off x="1508482" y="249150"/>
              <a:ext cx="3529712" cy="460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04"/>
                </a:lnSpc>
              </a:pPr>
              <a:r>
                <a:rPr lang="en-US" sz="2083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User Input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508482" y="790721"/>
              <a:ext cx="17976779" cy="3673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09"/>
                </a:lnSpc>
              </a:pPr>
              <a:r>
                <a:rPr lang="en-US" sz="1562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Trademark, goods/services, classes</a:t>
              </a:r>
            </a:p>
          </p:txBody>
        </p:sp>
        <p:grpSp>
          <p:nvGrpSpPr>
            <p:cNvPr id="10" name="Group 10"/>
            <p:cNvGrpSpPr/>
            <p:nvPr/>
          </p:nvGrpSpPr>
          <p:grpSpPr>
            <a:xfrm>
              <a:off x="0" y="1609622"/>
              <a:ext cx="1341195" cy="1609622"/>
              <a:chOff x="0" y="0"/>
              <a:chExt cx="1126338" cy="1351763"/>
            </a:xfrm>
          </p:grpSpPr>
          <p:sp>
            <p:nvSpPr>
              <p:cNvPr id="11" name="Freeform 11" descr="preencoded.png"/>
              <p:cNvSpPr/>
              <p:nvPr/>
            </p:nvSpPr>
            <p:spPr>
              <a:xfrm>
                <a:off x="0" y="0"/>
                <a:ext cx="1126363" cy="1351788"/>
              </a:xfrm>
              <a:custGeom>
                <a:avLst/>
                <a:gdLst/>
                <a:ahLst/>
                <a:cxnLst/>
                <a:rect l="l" t="t" r="r" b="b"/>
                <a:pathLst>
                  <a:path w="1126363" h="1351788">
                    <a:moveTo>
                      <a:pt x="0" y="0"/>
                    </a:moveTo>
                    <a:lnTo>
                      <a:pt x="1126363" y="0"/>
                    </a:lnTo>
                    <a:lnTo>
                      <a:pt x="1126363" y="1351788"/>
                    </a:lnTo>
                    <a:lnTo>
                      <a:pt x="0" y="135178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-383" r="-379" b="1"/>
                </a:stretch>
              </a:blip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1508482" y="1858757"/>
              <a:ext cx="3529712" cy="460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04"/>
                </a:lnSpc>
              </a:pPr>
              <a:r>
                <a:rPr lang="en-US" sz="2083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Document Parser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508482" y="2400343"/>
              <a:ext cx="17976779" cy="3673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09"/>
                </a:lnSpc>
              </a:pPr>
              <a:r>
                <a:rPr lang="en-US" sz="1562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Extracts data, identifies prior marks</a:t>
              </a:r>
            </a:p>
          </p:txBody>
        </p:sp>
        <p:grpSp>
          <p:nvGrpSpPr>
            <p:cNvPr id="14" name="Group 14"/>
            <p:cNvGrpSpPr/>
            <p:nvPr/>
          </p:nvGrpSpPr>
          <p:grpSpPr>
            <a:xfrm>
              <a:off x="0" y="3219244"/>
              <a:ext cx="1341195" cy="1609622"/>
              <a:chOff x="0" y="0"/>
              <a:chExt cx="1126338" cy="1351763"/>
            </a:xfrm>
          </p:grpSpPr>
          <p:sp>
            <p:nvSpPr>
              <p:cNvPr id="15" name="Freeform 15" descr="preencoded.png"/>
              <p:cNvSpPr/>
              <p:nvPr/>
            </p:nvSpPr>
            <p:spPr>
              <a:xfrm>
                <a:off x="0" y="0"/>
                <a:ext cx="1126363" cy="1351788"/>
              </a:xfrm>
              <a:custGeom>
                <a:avLst/>
                <a:gdLst/>
                <a:ahLst/>
                <a:cxnLst/>
                <a:rect l="l" t="t" r="r" b="b"/>
                <a:pathLst>
                  <a:path w="1126363" h="1351788">
                    <a:moveTo>
                      <a:pt x="0" y="0"/>
                    </a:moveTo>
                    <a:lnTo>
                      <a:pt x="1126363" y="0"/>
                    </a:lnTo>
                    <a:lnTo>
                      <a:pt x="1126363" y="1351788"/>
                    </a:lnTo>
                    <a:lnTo>
                      <a:pt x="0" y="135178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383" r="-379" b="1"/>
                </a:stretch>
              </a:blip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1508482" y="3468379"/>
              <a:ext cx="3529712" cy="460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04"/>
                </a:lnSpc>
              </a:pPr>
              <a:r>
                <a:rPr lang="en-US" sz="2083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Vector Database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08482" y="4009950"/>
              <a:ext cx="17976779" cy="3673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09"/>
                </a:lnSpc>
              </a:pPr>
              <a:r>
                <a:rPr lang="en-US" sz="1562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FAISS semantic search, 384-dim embeddings</a:t>
              </a:r>
            </a:p>
          </p:txBody>
        </p:sp>
        <p:grpSp>
          <p:nvGrpSpPr>
            <p:cNvPr id="18" name="Group 18"/>
            <p:cNvGrpSpPr/>
            <p:nvPr/>
          </p:nvGrpSpPr>
          <p:grpSpPr>
            <a:xfrm>
              <a:off x="0" y="4828851"/>
              <a:ext cx="1341195" cy="1609622"/>
              <a:chOff x="0" y="0"/>
              <a:chExt cx="1126338" cy="1351763"/>
            </a:xfrm>
          </p:grpSpPr>
          <p:sp>
            <p:nvSpPr>
              <p:cNvPr id="19" name="Freeform 19" descr="preencoded.png"/>
              <p:cNvSpPr/>
              <p:nvPr/>
            </p:nvSpPr>
            <p:spPr>
              <a:xfrm>
                <a:off x="0" y="0"/>
                <a:ext cx="1126363" cy="1351788"/>
              </a:xfrm>
              <a:custGeom>
                <a:avLst/>
                <a:gdLst/>
                <a:ahLst/>
                <a:cxnLst/>
                <a:rect l="l" t="t" r="r" b="b"/>
                <a:pathLst>
                  <a:path w="1126363" h="1351788">
                    <a:moveTo>
                      <a:pt x="0" y="0"/>
                    </a:moveTo>
                    <a:lnTo>
                      <a:pt x="1126363" y="0"/>
                    </a:lnTo>
                    <a:lnTo>
                      <a:pt x="1126363" y="1351788"/>
                    </a:lnTo>
                    <a:lnTo>
                      <a:pt x="0" y="135178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l="-383" r="-379" b="1"/>
                </a:stretch>
              </a:blipFill>
            </p:spPr>
          </p:sp>
        </p:grpSp>
        <p:sp>
          <p:nvSpPr>
            <p:cNvPr id="20" name="TextBox 20"/>
            <p:cNvSpPr txBox="1"/>
            <p:nvPr/>
          </p:nvSpPr>
          <p:spPr>
            <a:xfrm>
              <a:off x="1508482" y="5077986"/>
              <a:ext cx="3529712" cy="460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04"/>
                </a:lnSpc>
              </a:pPr>
              <a:r>
                <a:rPr lang="en-US" sz="2083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LLM Analysis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508482" y="5619572"/>
              <a:ext cx="17976779" cy="3673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09"/>
                </a:lnSpc>
              </a:pPr>
              <a:r>
                <a:rPr lang="en-US" sz="1562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Ollama llama3.1:8b with context-only processing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>
              <a:off x="0" y="6438458"/>
              <a:ext cx="1341195" cy="1609622"/>
              <a:chOff x="0" y="0"/>
              <a:chExt cx="1126338" cy="1351763"/>
            </a:xfrm>
          </p:grpSpPr>
          <p:sp>
            <p:nvSpPr>
              <p:cNvPr id="23" name="Freeform 23" descr="preencoded.png"/>
              <p:cNvSpPr/>
              <p:nvPr/>
            </p:nvSpPr>
            <p:spPr>
              <a:xfrm>
                <a:off x="0" y="0"/>
                <a:ext cx="1126363" cy="1351788"/>
              </a:xfrm>
              <a:custGeom>
                <a:avLst/>
                <a:gdLst/>
                <a:ahLst/>
                <a:cxnLst/>
                <a:rect l="l" t="t" r="r" b="b"/>
                <a:pathLst>
                  <a:path w="1126363" h="1351788">
                    <a:moveTo>
                      <a:pt x="0" y="0"/>
                    </a:moveTo>
                    <a:lnTo>
                      <a:pt x="1126363" y="0"/>
                    </a:lnTo>
                    <a:lnTo>
                      <a:pt x="1126363" y="1351788"/>
                    </a:lnTo>
                    <a:lnTo>
                      <a:pt x="0" y="135178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8"/>
                <a:stretch>
                  <a:fillRect l="-383" r="-379" b="1"/>
                </a:stretch>
              </a:blipFill>
            </p:spPr>
          </p:sp>
        </p:grpSp>
        <p:sp>
          <p:nvSpPr>
            <p:cNvPr id="24" name="TextBox 24"/>
            <p:cNvSpPr txBox="1"/>
            <p:nvPr/>
          </p:nvSpPr>
          <p:spPr>
            <a:xfrm>
              <a:off x="1508482" y="6687608"/>
              <a:ext cx="3529712" cy="460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04"/>
                </a:lnSpc>
              </a:pPr>
              <a:r>
                <a:rPr lang="en-US" sz="2083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Citation Validation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508482" y="7229179"/>
              <a:ext cx="17976779" cy="3673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09"/>
                </a:lnSpc>
              </a:pPr>
              <a:r>
                <a:rPr lang="en-US" sz="1562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41 valid TMEP sections, post-analysis verification</a:t>
              </a:r>
            </a:p>
          </p:txBody>
        </p:sp>
        <p:grpSp>
          <p:nvGrpSpPr>
            <p:cNvPr id="26" name="Group 26"/>
            <p:cNvGrpSpPr/>
            <p:nvPr/>
          </p:nvGrpSpPr>
          <p:grpSpPr>
            <a:xfrm>
              <a:off x="0" y="8048080"/>
              <a:ext cx="1341195" cy="1609622"/>
              <a:chOff x="0" y="0"/>
              <a:chExt cx="1126338" cy="1351763"/>
            </a:xfrm>
          </p:grpSpPr>
          <p:sp>
            <p:nvSpPr>
              <p:cNvPr id="27" name="Freeform 27" descr="preencoded.png"/>
              <p:cNvSpPr/>
              <p:nvPr/>
            </p:nvSpPr>
            <p:spPr>
              <a:xfrm>
                <a:off x="0" y="0"/>
                <a:ext cx="1126363" cy="1351788"/>
              </a:xfrm>
              <a:custGeom>
                <a:avLst/>
                <a:gdLst/>
                <a:ahLst/>
                <a:cxnLst/>
                <a:rect l="l" t="t" r="r" b="b"/>
                <a:pathLst>
                  <a:path w="1126363" h="1351788">
                    <a:moveTo>
                      <a:pt x="0" y="0"/>
                    </a:moveTo>
                    <a:lnTo>
                      <a:pt x="1126363" y="0"/>
                    </a:lnTo>
                    <a:lnTo>
                      <a:pt x="1126363" y="1351788"/>
                    </a:lnTo>
                    <a:lnTo>
                      <a:pt x="0" y="135178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9"/>
                <a:stretch>
                  <a:fillRect l="-383" r="-379" b="1"/>
                </a:stretch>
              </a:blipFill>
            </p:spPr>
          </p:sp>
        </p:grpSp>
        <p:sp>
          <p:nvSpPr>
            <p:cNvPr id="28" name="TextBox 28"/>
            <p:cNvSpPr txBox="1"/>
            <p:nvPr/>
          </p:nvSpPr>
          <p:spPr>
            <a:xfrm>
              <a:off x="1508483" y="8297215"/>
              <a:ext cx="5492077" cy="40464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604"/>
                </a:lnSpc>
              </a:pPr>
              <a:r>
                <a:rPr lang="en-US" sz="2083" b="1" dirty="0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Multi-Dimensional Framework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508482" y="8838801"/>
              <a:ext cx="17976779" cy="3673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09"/>
                </a:lnSpc>
              </a:pPr>
              <a:r>
                <a:rPr lang="en-US" sz="1562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Weighted calculation with confidence scoring</a:t>
              </a:r>
            </a:p>
          </p:txBody>
        </p:sp>
        <p:grpSp>
          <p:nvGrpSpPr>
            <p:cNvPr id="30" name="Group 30"/>
            <p:cNvGrpSpPr/>
            <p:nvPr/>
          </p:nvGrpSpPr>
          <p:grpSpPr>
            <a:xfrm>
              <a:off x="0" y="9657702"/>
              <a:ext cx="1341195" cy="1609622"/>
              <a:chOff x="0" y="0"/>
              <a:chExt cx="1126338" cy="1351763"/>
            </a:xfrm>
          </p:grpSpPr>
          <p:sp>
            <p:nvSpPr>
              <p:cNvPr id="31" name="Freeform 31" descr="preencoded.png"/>
              <p:cNvSpPr/>
              <p:nvPr/>
            </p:nvSpPr>
            <p:spPr>
              <a:xfrm>
                <a:off x="0" y="0"/>
                <a:ext cx="1126363" cy="1351788"/>
              </a:xfrm>
              <a:custGeom>
                <a:avLst/>
                <a:gdLst/>
                <a:ahLst/>
                <a:cxnLst/>
                <a:rect l="l" t="t" r="r" b="b"/>
                <a:pathLst>
                  <a:path w="1126363" h="1351788">
                    <a:moveTo>
                      <a:pt x="0" y="0"/>
                    </a:moveTo>
                    <a:lnTo>
                      <a:pt x="1126363" y="0"/>
                    </a:lnTo>
                    <a:lnTo>
                      <a:pt x="1126363" y="1351788"/>
                    </a:lnTo>
                    <a:lnTo>
                      <a:pt x="0" y="135178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10"/>
                <a:stretch>
                  <a:fillRect l="-383" r="-379" b="1"/>
                </a:stretch>
              </a:blipFill>
            </p:spPr>
          </p:sp>
        </p:grpSp>
        <p:sp>
          <p:nvSpPr>
            <p:cNvPr id="32" name="TextBox 32"/>
            <p:cNvSpPr txBox="1"/>
            <p:nvPr/>
          </p:nvSpPr>
          <p:spPr>
            <a:xfrm>
              <a:off x="1508482" y="9906837"/>
              <a:ext cx="3529712" cy="460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04"/>
                </a:lnSpc>
              </a:pPr>
              <a:r>
                <a:rPr lang="en-US" sz="2083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Structured Output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508482" y="10448408"/>
              <a:ext cx="17976779" cy="3673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09"/>
                </a:lnSpc>
              </a:pPr>
              <a:r>
                <a:rPr lang="en-US" sz="1562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Risk score, confidence, issues, recommendations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7864417" y="2714713"/>
            <a:ext cx="9873576" cy="3285678"/>
            <a:chOff x="0" y="0"/>
            <a:chExt cx="7831733" cy="2606204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7831709" cy="2606229"/>
            </a:xfrm>
            <a:custGeom>
              <a:avLst/>
              <a:gdLst/>
              <a:ahLst/>
              <a:cxnLst/>
              <a:rect l="l" t="t" r="r" b="b"/>
              <a:pathLst>
                <a:path w="7831709" h="2606229">
                  <a:moveTo>
                    <a:pt x="0" y="1209725"/>
                  </a:moveTo>
                  <a:cubicBezTo>
                    <a:pt x="0" y="541444"/>
                    <a:pt x="72392" y="0"/>
                    <a:pt x="161742" y="0"/>
                  </a:cubicBezTo>
                  <a:lnTo>
                    <a:pt x="7669967" y="0"/>
                  </a:lnTo>
                  <a:cubicBezTo>
                    <a:pt x="7759316" y="0"/>
                    <a:pt x="7831709" y="541444"/>
                    <a:pt x="7831709" y="1209725"/>
                  </a:cubicBezTo>
                  <a:lnTo>
                    <a:pt x="7831709" y="1396570"/>
                  </a:lnTo>
                  <a:cubicBezTo>
                    <a:pt x="7831709" y="2064851"/>
                    <a:pt x="7759316" y="2606229"/>
                    <a:pt x="7669967" y="2606229"/>
                  </a:cubicBezTo>
                  <a:lnTo>
                    <a:pt x="161742" y="2606229"/>
                  </a:lnTo>
                  <a:cubicBezTo>
                    <a:pt x="72392" y="2606229"/>
                    <a:pt x="0" y="2064397"/>
                    <a:pt x="0" y="1396570"/>
                  </a:cubicBezTo>
                  <a:close/>
                </a:path>
              </a:pathLst>
            </a:custGeom>
            <a:solidFill>
              <a:srgbClr val="BEDFF3"/>
            </a:solidFill>
          </p:spPr>
        </p:sp>
      </p:grpSp>
      <p:sp>
        <p:nvSpPr>
          <p:cNvPr id="36" name="TextBox 36"/>
          <p:cNvSpPr txBox="1"/>
          <p:nvPr/>
        </p:nvSpPr>
        <p:spPr>
          <a:xfrm>
            <a:off x="8793393" y="3694020"/>
            <a:ext cx="8015623" cy="1676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8"/>
              </a:lnSpc>
            </a:pPr>
            <a:r>
              <a:rPr lang="en-US" sz="3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 hallucinations, easy updates, explainable results, no training data required.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486213" y="2889357"/>
            <a:ext cx="4629983" cy="417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0"/>
              </a:lnSpc>
              <a:spcBef>
                <a:spcPct val="0"/>
              </a:spcBef>
            </a:pPr>
            <a:r>
              <a:rPr lang="en-US" sz="2424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Why RAG over Fine-Tuning?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60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502121" y="486075"/>
            <a:ext cx="9031486" cy="781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53"/>
              </a:lnSpc>
            </a:pPr>
            <a:r>
              <a:rPr lang="en-US" sz="4880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Risk Categorization Methodology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69463" y="1705650"/>
            <a:ext cx="15283605" cy="78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66"/>
              </a:lnSpc>
            </a:pPr>
            <a:r>
              <a:rPr lang="en-US" sz="222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Four weighted dimensions mirror attorney analysis, providing clear guidance on rejection likelihood, overcoming difficulty, legal precedent, and examiner discretion.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178626" y="3088052"/>
            <a:ext cx="15674442" cy="6170248"/>
            <a:chOff x="0" y="0"/>
            <a:chExt cx="20899256" cy="8226998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0357507" cy="2502992"/>
              <a:chOff x="0" y="0"/>
              <a:chExt cx="10118128" cy="2445144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9050" y="19050"/>
                <a:ext cx="10080117" cy="2407031"/>
              </a:xfrm>
              <a:custGeom>
                <a:avLst/>
                <a:gdLst/>
                <a:ahLst/>
                <a:cxnLst/>
                <a:rect l="l" t="t" r="r" b="b"/>
                <a:pathLst>
                  <a:path w="10080117" h="2407031">
                    <a:moveTo>
                      <a:pt x="0" y="420878"/>
                    </a:moveTo>
                    <a:cubicBezTo>
                      <a:pt x="0" y="188468"/>
                      <a:pt x="190627" y="0"/>
                      <a:pt x="425958" y="0"/>
                    </a:cubicBezTo>
                    <a:lnTo>
                      <a:pt x="9654159" y="0"/>
                    </a:lnTo>
                    <a:cubicBezTo>
                      <a:pt x="9889363" y="0"/>
                      <a:pt x="10080117" y="188468"/>
                      <a:pt x="10080117" y="420878"/>
                    </a:cubicBezTo>
                    <a:lnTo>
                      <a:pt x="10080117" y="1986153"/>
                    </a:lnTo>
                    <a:cubicBezTo>
                      <a:pt x="10080117" y="2218563"/>
                      <a:pt x="9889490" y="2407031"/>
                      <a:pt x="9654159" y="2407031"/>
                    </a:cubicBezTo>
                    <a:lnTo>
                      <a:pt x="425958" y="2407031"/>
                    </a:lnTo>
                    <a:cubicBezTo>
                      <a:pt x="190754" y="2407031"/>
                      <a:pt x="0" y="2218563"/>
                      <a:pt x="0" y="1986153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10118090" cy="2445131"/>
              </a:xfrm>
              <a:custGeom>
                <a:avLst/>
                <a:gdLst/>
                <a:ahLst/>
                <a:cxnLst/>
                <a:rect l="l" t="t" r="r" b="b"/>
                <a:pathLst>
                  <a:path w="10118090" h="2445131">
                    <a:moveTo>
                      <a:pt x="0" y="439928"/>
                    </a:moveTo>
                    <a:cubicBezTo>
                      <a:pt x="0" y="196723"/>
                      <a:pt x="199390" y="0"/>
                      <a:pt x="445008" y="0"/>
                    </a:cubicBezTo>
                    <a:lnTo>
                      <a:pt x="9673209" y="0"/>
                    </a:lnTo>
                    <a:lnTo>
                      <a:pt x="9673209" y="19050"/>
                    </a:lnTo>
                    <a:lnTo>
                      <a:pt x="9673209" y="0"/>
                    </a:lnTo>
                    <a:cubicBezTo>
                      <a:pt x="9918700" y="0"/>
                      <a:pt x="10118090" y="196723"/>
                      <a:pt x="10118090" y="439928"/>
                    </a:cubicBezTo>
                    <a:lnTo>
                      <a:pt x="10099040" y="439928"/>
                    </a:lnTo>
                    <a:lnTo>
                      <a:pt x="10118090" y="439928"/>
                    </a:lnTo>
                    <a:lnTo>
                      <a:pt x="10118090" y="2005203"/>
                    </a:lnTo>
                    <a:lnTo>
                      <a:pt x="10099040" y="2005203"/>
                    </a:lnTo>
                    <a:lnTo>
                      <a:pt x="10118090" y="2005203"/>
                    </a:lnTo>
                    <a:cubicBezTo>
                      <a:pt x="10118090" y="2248408"/>
                      <a:pt x="9918700" y="2445131"/>
                      <a:pt x="9673082" y="2445131"/>
                    </a:cubicBezTo>
                    <a:lnTo>
                      <a:pt x="9673082" y="2426081"/>
                    </a:lnTo>
                    <a:lnTo>
                      <a:pt x="9673082" y="2445131"/>
                    </a:lnTo>
                    <a:lnTo>
                      <a:pt x="445008" y="2445131"/>
                    </a:lnTo>
                    <a:lnTo>
                      <a:pt x="445008" y="2426081"/>
                    </a:lnTo>
                    <a:lnTo>
                      <a:pt x="445008" y="2445131"/>
                    </a:lnTo>
                    <a:cubicBezTo>
                      <a:pt x="199390" y="2445131"/>
                      <a:pt x="0" y="2248408"/>
                      <a:pt x="0" y="2005203"/>
                    </a:cubicBezTo>
                    <a:lnTo>
                      <a:pt x="0" y="439928"/>
                    </a:lnTo>
                    <a:lnTo>
                      <a:pt x="19050" y="439928"/>
                    </a:lnTo>
                    <a:lnTo>
                      <a:pt x="0" y="439928"/>
                    </a:lnTo>
                    <a:moveTo>
                      <a:pt x="38100" y="439928"/>
                    </a:moveTo>
                    <a:lnTo>
                      <a:pt x="38100" y="2005203"/>
                    </a:lnTo>
                    <a:lnTo>
                      <a:pt x="19050" y="2005203"/>
                    </a:lnTo>
                    <a:lnTo>
                      <a:pt x="38100" y="2005203"/>
                    </a:lnTo>
                    <a:cubicBezTo>
                      <a:pt x="38100" y="2226945"/>
                      <a:pt x="220091" y="2407031"/>
                      <a:pt x="445008" y="2407031"/>
                    </a:cubicBezTo>
                    <a:lnTo>
                      <a:pt x="9673209" y="2407031"/>
                    </a:lnTo>
                    <a:cubicBezTo>
                      <a:pt x="9898126" y="2407031"/>
                      <a:pt x="10080117" y="2226945"/>
                      <a:pt x="10080117" y="2005203"/>
                    </a:cubicBezTo>
                    <a:lnTo>
                      <a:pt x="10080117" y="439928"/>
                    </a:lnTo>
                    <a:cubicBezTo>
                      <a:pt x="10079990" y="218186"/>
                      <a:pt x="9898126" y="38100"/>
                      <a:pt x="9673209" y="38100"/>
                    </a:cubicBezTo>
                    <a:lnTo>
                      <a:pt x="445008" y="38100"/>
                    </a:lnTo>
                    <a:lnTo>
                      <a:pt x="445008" y="19050"/>
                    </a:lnTo>
                    <a:lnTo>
                      <a:pt x="445008" y="38100"/>
                    </a:lnTo>
                    <a:cubicBezTo>
                      <a:pt x="220091" y="38100"/>
                      <a:pt x="38100" y="218186"/>
                      <a:pt x="38100" y="439928"/>
                    </a:cubicBezTo>
                    <a:close/>
                  </a:path>
                </a:pathLst>
              </a:custGeom>
              <a:solidFill>
                <a:srgbClr val="BACFDD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>
              <a:off x="58502" y="58502"/>
              <a:ext cx="10240503" cy="861489"/>
              <a:chOff x="0" y="0"/>
              <a:chExt cx="10003828" cy="841578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0003917" cy="841629"/>
              </a:xfrm>
              <a:custGeom>
                <a:avLst/>
                <a:gdLst/>
                <a:ahLst/>
                <a:cxnLst/>
                <a:rect l="l" t="t" r="r" b="b"/>
                <a:pathLst>
                  <a:path w="10003917" h="841629">
                    <a:moveTo>
                      <a:pt x="0" y="375158"/>
                    </a:moveTo>
                    <a:cubicBezTo>
                      <a:pt x="0" y="167894"/>
                      <a:pt x="167894" y="0"/>
                      <a:pt x="375158" y="0"/>
                    </a:cubicBezTo>
                    <a:lnTo>
                      <a:pt x="9628759" y="0"/>
                    </a:lnTo>
                    <a:cubicBezTo>
                      <a:pt x="9835896" y="0"/>
                      <a:pt x="10003917" y="167894"/>
                      <a:pt x="10003917" y="375158"/>
                    </a:cubicBezTo>
                    <a:lnTo>
                      <a:pt x="10003917" y="466471"/>
                    </a:lnTo>
                    <a:cubicBezTo>
                      <a:pt x="10003917" y="673608"/>
                      <a:pt x="9836023" y="841629"/>
                      <a:pt x="9628759" y="841629"/>
                    </a:cubicBezTo>
                    <a:lnTo>
                      <a:pt x="375158" y="841629"/>
                    </a:lnTo>
                    <a:cubicBezTo>
                      <a:pt x="167894" y="841629"/>
                      <a:pt x="0" y="673608"/>
                      <a:pt x="0" y="466471"/>
                    </a:cubicBezTo>
                    <a:close/>
                  </a:path>
                </a:pathLst>
              </a:custGeom>
              <a:solidFill>
                <a:srgbClr val="D4E9F7"/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4963329" y="251594"/>
              <a:ext cx="430640" cy="462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95"/>
                </a:lnSpc>
              </a:pPr>
              <a:r>
                <a:rPr lang="en-US" sz="249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1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345526" y="1123977"/>
              <a:ext cx="4496132" cy="450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1"/>
                </a:lnSpc>
              </a:pPr>
              <a:r>
                <a:rPr lang="en-US" sz="217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Rejection Likelihood (40%)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345526" y="1720598"/>
              <a:ext cx="9666454" cy="3557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67"/>
                </a:lnSpc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Will USPTO refuse? Most critical factor</a:t>
              </a:r>
            </a:p>
          </p:txBody>
        </p:sp>
        <p:grpSp>
          <p:nvGrpSpPr>
            <p:cNvPr id="15" name="Group 15"/>
            <p:cNvGrpSpPr/>
            <p:nvPr/>
          </p:nvGrpSpPr>
          <p:grpSpPr>
            <a:xfrm>
              <a:off x="10541541" y="0"/>
              <a:ext cx="10357715" cy="2502992"/>
              <a:chOff x="0" y="0"/>
              <a:chExt cx="10118331" cy="2445144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9050" y="19050"/>
                <a:ext cx="10080244" cy="2407031"/>
              </a:xfrm>
              <a:custGeom>
                <a:avLst/>
                <a:gdLst/>
                <a:ahLst/>
                <a:cxnLst/>
                <a:rect l="l" t="t" r="r" b="b"/>
                <a:pathLst>
                  <a:path w="10080244" h="2407031">
                    <a:moveTo>
                      <a:pt x="0" y="420878"/>
                    </a:moveTo>
                    <a:cubicBezTo>
                      <a:pt x="0" y="188468"/>
                      <a:pt x="190627" y="0"/>
                      <a:pt x="425958" y="0"/>
                    </a:cubicBezTo>
                    <a:lnTo>
                      <a:pt x="9654286" y="0"/>
                    </a:lnTo>
                    <a:cubicBezTo>
                      <a:pt x="9889490" y="0"/>
                      <a:pt x="10080244" y="188468"/>
                      <a:pt x="10080244" y="420878"/>
                    </a:cubicBezTo>
                    <a:lnTo>
                      <a:pt x="10080244" y="1986153"/>
                    </a:lnTo>
                    <a:cubicBezTo>
                      <a:pt x="10080244" y="2218563"/>
                      <a:pt x="9889617" y="2407031"/>
                      <a:pt x="9654286" y="2407031"/>
                    </a:cubicBezTo>
                    <a:lnTo>
                      <a:pt x="425958" y="2407031"/>
                    </a:lnTo>
                    <a:cubicBezTo>
                      <a:pt x="190754" y="2407031"/>
                      <a:pt x="0" y="2218563"/>
                      <a:pt x="0" y="1986153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0"/>
                <a:ext cx="10118344" cy="2445131"/>
              </a:xfrm>
              <a:custGeom>
                <a:avLst/>
                <a:gdLst/>
                <a:ahLst/>
                <a:cxnLst/>
                <a:rect l="l" t="t" r="r" b="b"/>
                <a:pathLst>
                  <a:path w="10118344" h="2445131">
                    <a:moveTo>
                      <a:pt x="0" y="439928"/>
                    </a:moveTo>
                    <a:cubicBezTo>
                      <a:pt x="0" y="196723"/>
                      <a:pt x="199390" y="0"/>
                      <a:pt x="445008" y="0"/>
                    </a:cubicBezTo>
                    <a:lnTo>
                      <a:pt x="9673336" y="0"/>
                    </a:lnTo>
                    <a:lnTo>
                      <a:pt x="9673336" y="19050"/>
                    </a:lnTo>
                    <a:lnTo>
                      <a:pt x="9673336" y="0"/>
                    </a:lnTo>
                    <a:cubicBezTo>
                      <a:pt x="9918827" y="0"/>
                      <a:pt x="10118344" y="196723"/>
                      <a:pt x="10118344" y="439928"/>
                    </a:cubicBezTo>
                    <a:lnTo>
                      <a:pt x="10099294" y="439928"/>
                    </a:lnTo>
                    <a:lnTo>
                      <a:pt x="10118344" y="439928"/>
                    </a:lnTo>
                    <a:lnTo>
                      <a:pt x="10118344" y="2005203"/>
                    </a:lnTo>
                    <a:lnTo>
                      <a:pt x="10099294" y="2005203"/>
                    </a:lnTo>
                    <a:lnTo>
                      <a:pt x="10118344" y="2005203"/>
                    </a:lnTo>
                    <a:cubicBezTo>
                      <a:pt x="10118344" y="2248408"/>
                      <a:pt x="9918954" y="2445131"/>
                      <a:pt x="9673336" y="2445131"/>
                    </a:cubicBezTo>
                    <a:lnTo>
                      <a:pt x="9673336" y="2426081"/>
                    </a:lnTo>
                    <a:lnTo>
                      <a:pt x="9673336" y="2445131"/>
                    </a:lnTo>
                    <a:lnTo>
                      <a:pt x="445008" y="2445131"/>
                    </a:lnTo>
                    <a:lnTo>
                      <a:pt x="445008" y="2426081"/>
                    </a:lnTo>
                    <a:lnTo>
                      <a:pt x="445008" y="2445131"/>
                    </a:lnTo>
                    <a:cubicBezTo>
                      <a:pt x="199390" y="2445131"/>
                      <a:pt x="0" y="2248408"/>
                      <a:pt x="0" y="2005203"/>
                    </a:cubicBezTo>
                    <a:lnTo>
                      <a:pt x="0" y="439928"/>
                    </a:lnTo>
                    <a:lnTo>
                      <a:pt x="19050" y="439928"/>
                    </a:lnTo>
                    <a:lnTo>
                      <a:pt x="0" y="439928"/>
                    </a:lnTo>
                    <a:moveTo>
                      <a:pt x="38100" y="439928"/>
                    </a:moveTo>
                    <a:lnTo>
                      <a:pt x="38100" y="2005203"/>
                    </a:lnTo>
                    <a:lnTo>
                      <a:pt x="19050" y="2005203"/>
                    </a:lnTo>
                    <a:lnTo>
                      <a:pt x="38100" y="2005203"/>
                    </a:lnTo>
                    <a:cubicBezTo>
                      <a:pt x="38100" y="2226945"/>
                      <a:pt x="220091" y="2407031"/>
                      <a:pt x="445008" y="2407031"/>
                    </a:cubicBezTo>
                    <a:lnTo>
                      <a:pt x="9673336" y="2407031"/>
                    </a:lnTo>
                    <a:cubicBezTo>
                      <a:pt x="9898253" y="2407031"/>
                      <a:pt x="10080244" y="2226945"/>
                      <a:pt x="10080244" y="2005203"/>
                    </a:cubicBezTo>
                    <a:lnTo>
                      <a:pt x="10080244" y="439928"/>
                    </a:lnTo>
                    <a:cubicBezTo>
                      <a:pt x="10080244" y="218186"/>
                      <a:pt x="9898253" y="38100"/>
                      <a:pt x="9673336" y="38100"/>
                    </a:cubicBezTo>
                    <a:lnTo>
                      <a:pt x="445008" y="38100"/>
                    </a:lnTo>
                    <a:lnTo>
                      <a:pt x="445008" y="19050"/>
                    </a:lnTo>
                    <a:lnTo>
                      <a:pt x="445008" y="38100"/>
                    </a:lnTo>
                    <a:cubicBezTo>
                      <a:pt x="220091" y="38100"/>
                      <a:pt x="38100" y="218186"/>
                      <a:pt x="38100" y="439928"/>
                    </a:cubicBezTo>
                    <a:close/>
                  </a:path>
                </a:pathLst>
              </a:custGeom>
              <a:solidFill>
                <a:srgbClr val="BACFDD"/>
              </a:solidFill>
            </p:spPr>
          </p:sp>
        </p:grpSp>
        <p:grpSp>
          <p:nvGrpSpPr>
            <p:cNvPr id="18" name="Group 18"/>
            <p:cNvGrpSpPr/>
            <p:nvPr/>
          </p:nvGrpSpPr>
          <p:grpSpPr>
            <a:xfrm>
              <a:off x="10600043" y="58502"/>
              <a:ext cx="10240711" cy="861489"/>
              <a:chOff x="0" y="0"/>
              <a:chExt cx="10004031" cy="841578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0004044" cy="841629"/>
              </a:xfrm>
              <a:custGeom>
                <a:avLst/>
                <a:gdLst/>
                <a:ahLst/>
                <a:cxnLst/>
                <a:rect l="l" t="t" r="r" b="b"/>
                <a:pathLst>
                  <a:path w="10004044" h="841629">
                    <a:moveTo>
                      <a:pt x="0" y="375158"/>
                    </a:moveTo>
                    <a:cubicBezTo>
                      <a:pt x="0" y="167894"/>
                      <a:pt x="167894" y="0"/>
                      <a:pt x="375158" y="0"/>
                    </a:cubicBezTo>
                    <a:lnTo>
                      <a:pt x="9628886" y="0"/>
                    </a:lnTo>
                    <a:cubicBezTo>
                      <a:pt x="9836023" y="0"/>
                      <a:pt x="10004044" y="167894"/>
                      <a:pt x="10004044" y="375158"/>
                    </a:cubicBezTo>
                    <a:lnTo>
                      <a:pt x="10004044" y="466471"/>
                    </a:lnTo>
                    <a:cubicBezTo>
                      <a:pt x="10004044" y="673608"/>
                      <a:pt x="9836150" y="841629"/>
                      <a:pt x="9628886" y="841629"/>
                    </a:cubicBezTo>
                    <a:lnTo>
                      <a:pt x="375158" y="841629"/>
                    </a:lnTo>
                    <a:cubicBezTo>
                      <a:pt x="167894" y="841629"/>
                      <a:pt x="0" y="673608"/>
                      <a:pt x="0" y="466471"/>
                    </a:cubicBezTo>
                    <a:close/>
                  </a:path>
                </a:pathLst>
              </a:custGeom>
              <a:solidFill>
                <a:srgbClr val="D4E9F7"/>
              </a:solidFill>
            </p:spPr>
          </p:sp>
        </p:grpSp>
        <p:sp>
          <p:nvSpPr>
            <p:cNvPr id="20" name="TextBox 20"/>
            <p:cNvSpPr txBox="1"/>
            <p:nvPr/>
          </p:nvSpPr>
          <p:spPr>
            <a:xfrm>
              <a:off x="10887081" y="1123977"/>
              <a:ext cx="4699875" cy="450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1"/>
                </a:lnSpc>
              </a:pPr>
              <a:r>
                <a:rPr lang="en-US" sz="217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Overcoming Difficulty (30%)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0887081" y="1720598"/>
              <a:ext cx="9666649" cy="3557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67"/>
                </a:lnSpc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How hard and costly to fix? Affects business planning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>
              <a:off x="0" y="2687039"/>
              <a:ext cx="10357507" cy="2502992"/>
              <a:chOff x="0" y="0"/>
              <a:chExt cx="10118128" cy="2445144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9050" y="19050"/>
                <a:ext cx="10080117" cy="2407031"/>
              </a:xfrm>
              <a:custGeom>
                <a:avLst/>
                <a:gdLst/>
                <a:ahLst/>
                <a:cxnLst/>
                <a:rect l="l" t="t" r="r" b="b"/>
                <a:pathLst>
                  <a:path w="10080117" h="2407031">
                    <a:moveTo>
                      <a:pt x="0" y="420878"/>
                    </a:moveTo>
                    <a:cubicBezTo>
                      <a:pt x="0" y="188468"/>
                      <a:pt x="190627" y="0"/>
                      <a:pt x="425958" y="0"/>
                    </a:cubicBezTo>
                    <a:lnTo>
                      <a:pt x="9654159" y="0"/>
                    </a:lnTo>
                    <a:cubicBezTo>
                      <a:pt x="9889363" y="0"/>
                      <a:pt x="10080117" y="188468"/>
                      <a:pt x="10080117" y="420878"/>
                    </a:cubicBezTo>
                    <a:lnTo>
                      <a:pt x="10080117" y="1986153"/>
                    </a:lnTo>
                    <a:cubicBezTo>
                      <a:pt x="10080117" y="2218563"/>
                      <a:pt x="9889490" y="2407031"/>
                      <a:pt x="9654159" y="2407031"/>
                    </a:cubicBezTo>
                    <a:lnTo>
                      <a:pt x="425958" y="2407031"/>
                    </a:lnTo>
                    <a:cubicBezTo>
                      <a:pt x="190754" y="2407031"/>
                      <a:pt x="0" y="2218563"/>
                      <a:pt x="0" y="1986153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0" y="0"/>
                <a:ext cx="10118090" cy="2445131"/>
              </a:xfrm>
              <a:custGeom>
                <a:avLst/>
                <a:gdLst/>
                <a:ahLst/>
                <a:cxnLst/>
                <a:rect l="l" t="t" r="r" b="b"/>
                <a:pathLst>
                  <a:path w="10118090" h="2445131">
                    <a:moveTo>
                      <a:pt x="0" y="439928"/>
                    </a:moveTo>
                    <a:cubicBezTo>
                      <a:pt x="0" y="196723"/>
                      <a:pt x="199390" y="0"/>
                      <a:pt x="445008" y="0"/>
                    </a:cubicBezTo>
                    <a:lnTo>
                      <a:pt x="9673209" y="0"/>
                    </a:lnTo>
                    <a:lnTo>
                      <a:pt x="9673209" y="19050"/>
                    </a:lnTo>
                    <a:lnTo>
                      <a:pt x="9673209" y="0"/>
                    </a:lnTo>
                    <a:cubicBezTo>
                      <a:pt x="9918700" y="0"/>
                      <a:pt x="10118090" y="196723"/>
                      <a:pt x="10118090" y="439928"/>
                    </a:cubicBezTo>
                    <a:lnTo>
                      <a:pt x="10099040" y="439928"/>
                    </a:lnTo>
                    <a:lnTo>
                      <a:pt x="10118090" y="439928"/>
                    </a:lnTo>
                    <a:lnTo>
                      <a:pt x="10118090" y="2005203"/>
                    </a:lnTo>
                    <a:lnTo>
                      <a:pt x="10099040" y="2005203"/>
                    </a:lnTo>
                    <a:lnTo>
                      <a:pt x="10118090" y="2005203"/>
                    </a:lnTo>
                    <a:cubicBezTo>
                      <a:pt x="10118090" y="2248408"/>
                      <a:pt x="9918700" y="2445131"/>
                      <a:pt x="9673082" y="2445131"/>
                    </a:cubicBezTo>
                    <a:lnTo>
                      <a:pt x="9673082" y="2426081"/>
                    </a:lnTo>
                    <a:lnTo>
                      <a:pt x="9673082" y="2445131"/>
                    </a:lnTo>
                    <a:lnTo>
                      <a:pt x="445008" y="2445131"/>
                    </a:lnTo>
                    <a:lnTo>
                      <a:pt x="445008" y="2426081"/>
                    </a:lnTo>
                    <a:lnTo>
                      <a:pt x="445008" y="2445131"/>
                    </a:lnTo>
                    <a:cubicBezTo>
                      <a:pt x="199390" y="2445131"/>
                      <a:pt x="0" y="2248408"/>
                      <a:pt x="0" y="2005203"/>
                    </a:cubicBezTo>
                    <a:lnTo>
                      <a:pt x="0" y="439928"/>
                    </a:lnTo>
                    <a:lnTo>
                      <a:pt x="19050" y="439928"/>
                    </a:lnTo>
                    <a:lnTo>
                      <a:pt x="0" y="439928"/>
                    </a:lnTo>
                    <a:moveTo>
                      <a:pt x="38100" y="439928"/>
                    </a:moveTo>
                    <a:lnTo>
                      <a:pt x="38100" y="2005203"/>
                    </a:lnTo>
                    <a:lnTo>
                      <a:pt x="19050" y="2005203"/>
                    </a:lnTo>
                    <a:lnTo>
                      <a:pt x="38100" y="2005203"/>
                    </a:lnTo>
                    <a:cubicBezTo>
                      <a:pt x="38100" y="2226945"/>
                      <a:pt x="220091" y="2407031"/>
                      <a:pt x="445008" y="2407031"/>
                    </a:cubicBezTo>
                    <a:lnTo>
                      <a:pt x="9673209" y="2407031"/>
                    </a:lnTo>
                    <a:cubicBezTo>
                      <a:pt x="9898126" y="2407031"/>
                      <a:pt x="10080117" y="2226945"/>
                      <a:pt x="10080117" y="2005203"/>
                    </a:cubicBezTo>
                    <a:lnTo>
                      <a:pt x="10080117" y="439928"/>
                    </a:lnTo>
                    <a:cubicBezTo>
                      <a:pt x="10079990" y="218186"/>
                      <a:pt x="9898126" y="38100"/>
                      <a:pt x="9673209" y="38100"/>
                    </a:cubicBezTo>
                    <a:lnTo>
                      <a:pt x="445008" y="38100"/>
                    </a:lnTo>
                    <a:lnTo>
                      <a:pt x="445008" y="19050"/>
                    </a:lnTo>
                    <a:lnTo>
                      <a:pt x="445008" y="38100"/>
                    </a:lnTo>
                    <a:cubicBezTo>
                      <a:pt x="220091" y="38100"/>
                      <a:pt x="38100" y="218186"/>
                      <a:pt x="38100" y="439928"/>
                    </a:cubicBezTo>
                    <a:close/>
                  </a:path>
                </a:pathLst>
              </a:custGeom>
              <a:solidFill>
                <a:srgbClr val="BACFDD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>
              <a:off x="58502" y="2745542"/>
              <a:ext cx="10240503" cy="861489"/>
              <a:chOff x="0" y="0"/>
              <a:chExt cx="10003828" cy="841578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10003917" cy="841629"/>
              </a:xfrm>
              <a:custGeom>
                <a:avLst/>
                <a:gdLst/>
                <a:ahLst/>
                <a:cxnLst/>
                <a:rect l="l" t="t" r="r" b="b"/>
                <a:pathLst>
                  <a:path w="10003917" h="841629">
                    <a:moveTo>
                      <a:pt x="0" y="375158"/>
                    </a:moveTo>
                    <a:cubicBezTo>
                      <a:pt x="0" y="167894"/>
                      <a:pt x="167894" y="0"/>
                      <a:pt x="375158" y="0"/>
                    </a:cubicBezTo>
                    <a:lnTo>
                      <a:pt x="9628759" y="0"/>
                    </a:lnTo>
                    <a:cubicBezTo>
                      <a:pt x="9835896" y="0"/>
                      <a:pt x="10003917" y="167894"/>
                      <a:pt x="10003917" y="375158"/>
                    </a:cubicBezTo>
                    <a:lnTo>
                      <a:pt x="10003917" y="466471"/>
                    </a:lnTo>
                    <a:cubicBezTo>
                      <a:pt x="10003917" y="673608"/>
                      <a:pt x="9836023" y="841629"/>
                      <a:pt x="9628759" y="841629"/>
                    </a:cubicBezTo>
                    <a:lnTo>
                      <a:pt x="375158" y="841629"/>
                    </a:lnTo>
                    <a:cubicBezTo>
                      <a:pt x="167894" y="841629"/>
                      <a:pt x="0" y="673608"/>
                      <a:pt x="0" y="466471"/>
                    </a:cubicBezTo>
                    <a:close/>
                  </a:path>
                </a:pathLst>
              </a:custGeom>
              <a:solidFill>
                <a:srgbClr val="D4E9F7"/>
              </a:solidFill>
            </p:spPr>
          </p:sp>
        </p:grpSp>
        <p:sp>
          <p:nvSpPr>
            <p:cNvPr id="27" name="TextBox 27"/>
            <p:cNvSpPr txBox="1"/>
            <p:nvPr/>
          </p:nvSpPr>
          <p:spPr>
            <a:xfrm>
              <a:off x="4963329" y="2938620"/>
              <a:ext cx="430640" cy="462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95"/>
                </a:lnSpc>
              </a:pPr>
              <a:r>
                <a:rPr lang="en-US" sz="249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3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345526" y="3811003"/>
              <a:ext cx="3823150" cy="450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1"/>
                </a:lnSpc>
              </a:pPr>
              <a:r>
                <a:rPr lang="en-US" sz="217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Legal Precedent (20%)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345526" y="4407638"/>
              <a:ext cx="9666454" cy="3557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67"/>
                </a:lnSpc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Strength of arguments? Strategic options available</a:t>
              </a:r>
            </a:p>
          </p:txBody>
        </p:sp>
        <p:grpSp>
          <p:nvGrpSpPr>
            <p:cNvPr id="30" name="Group 30"/>
            <p:cNvGrpSpPr/>
            <p:nvPr/>
          </p:nvGrpSpPr>
          <p:grpSpPr>
            <a:xfrm>
              <a:off x="10541541" y="2687039"/>
              <a:ext cx="10357715" cy="2502992"/>
              <a:chOff x="0" y="0"/>
              <a:chExt cx="10118331" cy="2445144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19050" y="19050"/>
                <a:ext cx="10080244" cy="2407031"/>
              </a:xfrm>
              <a:custGeom>
                <a:avLst/>
                <a:gdLst/>
                <a:ahLst/>
                <a:cxnLst/>
                <a:rect l="l" t="t" r="r" b="b"/>
                <a:pathLst>
                  <a:path w="10080244" h="2407031">
                    <a:moveTo>
                      <a:pt x="0" y="420878"/>
                    </a:moveTo>
                    <a:cubicBezTo>
                      <a:pt x="0" y="188468"/>
                      <a:pt x="190627" y="0"/>
                      <a:pt x="425958" y="0"/>
                    </a:cubicBezTo>
                    <a:lnTo>
                      <a:pt x="9654286" y="0"/>
                    </a:lnTo>
                    <a:cubicBezTo>
                      <a:pt x="9889490" y="0"/>
                      <a:pt x="10080244" y="188468"/>
                      <a:pt x="10080244" y="420878"/>
                    </a:cubicBezTo>
                    <a:lnTo>
                      <a:pt x="10080244" y="1986153"/>
                    </a:lnTo>
                    <a:cubicBezTo>
                      <a:pt x="10080244" y="2218563"/>
                      <a:pt x="9889617" y="2407031"/>
                      <a:pt x="9654286" y="2407031"/>
                    </a:cubicBezTo>
                    <a:lnTo>
                      <a:pt x="425958" y="2407031"/>
                    </a:lnTo>
                    <a:cubicBezTo>
                      <a:pt x="190754" y="2407031"/>
                      <a:pt x="0" y="2218563"/>
                      <a:pt x="0" y="1986153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2" name="Freeform 32"/>
              <p:cNvSpPr/>
              <p:nvPr/>
            </p:nvSpPr>
            <p:spPr>
              <a:xfrm>
                <a:off x="0" y="0"/>
                <a:ext cx="10118344" cy="2445131"/>
              </a:xfrm>
              <a:custGeom>
                <a:avLst/>
                <a:gdLst/>
                <a:ahLst/>
                <a:cxnLst/>
                <a:rect l="l" t="t" r="r" b="b"/>
                <a:pathLst>
                  <a:path w="10118344" h="2445131">
                    <a:moveTo>
                      <a:pt x="0" y="439928"/>
                    </a:moveTo>
                    <a:cubicBezTo>
                      <a:pt x="0" y="196723"/>
                      <a:pt x="199390" y="0"/>
                      <a:pt x="445008" y="0"/>
                    </a:cubicBezTo>
                    <a:lnTo>
                      <a:pt x="9673336" y="0"/>
                    </a:lnTo>
                    <a:lnTo>
                      <a:pt x="9673336" y="19050"/>
                    </a:lnTo>
                    <a:lnTo>
                      <a:pt x="9673336" y="0"/>
                    </a:lnTo>
                    <a:cubicBezTo>
                      <a:pt x="9918827" y="0"/>
                      <a:pt x="10118344" y="196723"/>
                      <a:pt x="10118344" y="439928"/>
                    </a:cubicBezTo>
                    <a:lnTo>
                      <a:pt x="10099294" y="439928"/>
                    </a:lnTo>
                    <a:lnTo>
                      <a:pt x="10118344" y="439928"/>
                    </a:lnTo>
                    <a:lnTo>
                      <a:pt x="10118344" y="2005203"/>
                    </a:lnTo>
                    <a:lnTo>
                      <a:pt x="10099294" y="2005203"/>
                    </a:lnTo>
                    <a:lnTo>
                      <a:pt x="10118344" y="2005203"/>
                    </a:lnTo>
                    <a:cubicBezTo>
                      <a:pt x="10118344" y="2248408"/>
                      <a:pt x="9918954" y="2445131"/>
                      <a:pt x="9673336" y="2445131"/>
                    </a:cubicBezTo>
                    <a:lnTo>
                      <a:pt x="9673336" y="2426081"/>
                    </a:lnTo>
                    <a:lnTo>
                      <a:pt x="9673336" y="2445131"/>
                    </a:lnTo>
                    <a:lnTo>
                      <a:pt x="445008" y="2445131"/>
                    </a:lnTo>
                    <a:lnTo>
                      <a:pt x="445008" y="2426081"/>
                    </a:lnTo>
                    <a:lnTo>
                      <a:pt x="445008" y="2445131"/>
                    </a:lnTo>
                    <a:cubicBezTo>
                      <a:pt x="199390" y="2445131"/>
                      <a:pt x="0" y="2248408"/>
                      <a:pt x="0" y="2005203"/>
                    </a:cubicBezTo>
                    <a:lnTo>
                      <a:pt x="0" y="439928"/>
                    </a:lnTo>
                    <a:lnTo>
                      <a:pt x="19050" y="439928"/>
                    </a:lnTo>
                    <a:lnTo>
                      <a:pt x="0" y="439928"/>
                    </a:lnTo>
                    <a:moveTo>
                      <a:pt x="38100" y="439928"/>
                    </a:moveTo>
                    <a:lnTo>
                      <a:pt x="38100" y="2005203"/>
                    </a:lnTo>
                    <a:lnTo>
                      <a:pt x="19050" y="2005203"/>
                    </a:lnTo>
                    <a:lnTo>
                      <a:pt x="38100" y="2005203"/>
                    </a:lnTo>
                    <a:cubicBezTo>
                      <a:pt x="38100" y="2226945"/>
                      <a:pt x="220091" y="2407031"/>
                      <a:pt x="445008" y="2407031"/>
                    </a:cubicBezTo>
                    <a:lnTo>
                      <a:pt x="9673336" y="2407031"/>
                    </a:lnTo>
                    <a:cubicBezTo>
                      <a:pt x="9898253" y="2407031"/>
                      <a:pt x="10080244" y="2226945"/>
                      <a:pt x="10080244" y="2005203"/>
                    </a:cubicBezTo>
                    <a:lnTo>
                      <a:pt x="10080244" y="439928"/>
                    </a:lnTo>
                    <a:cubicBezTo>
                      <a:pt x="10080244" y="218186"/>
                      <a:pt x="9898253" y="38100"/>
                      <a:pt x="9673336" y="38100"/>
                    </a:cubicBezTo>
                    <a:lnTo>
                      <a:pt x="445008" y="38100"/>
                    </a:lnTo>
                    <a:lnTo>
                      <a:pt x="445008" y="19050"/>
                    </a:lnTo>
                    <a:lnTo>
                      <a:pt x="445008" y="38100"/>
                    </a:lnTo>
                    <a:cubicBezTo>
                      <a:pt x="220091" y="38100"/>
                      <a:pt x="38100" y="218186"/>
                      <a:pt x="38100" y="439928"/>
                    </a:cubicBezTo>
                    <a:close/>
                  </a:path>
                </a:pathLst>
              </a:custGeom>
              <a:solidFill>
                <a:srgbClr val="BACFDD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10600043" y="2745542"/>
              <a:ext cx="10240711" cy="861489"/>
              <a:chOff x="0" y="0"/>
              <a:chExt cx="10004031" cy="841578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10004044" cy="841629"/>
              </a:xfrm>
              <a:custGeom>
                <a:avLst/>
                <a:gdLst/>
                <a:ahLst/>
                <a:cxnLst/>
                <a:rect l="l" t="t" r="r" b="b"/>
                <a:pathLst>
                  <a:path w="10004044" h="841629">
                    <a:moveTo>
                      <a:pt x="0" y="375158"/>
                    </a:moveTo>
                    <a:cubicBezTo>
                      <a:pt x="0" y="167894"/>
                      <a:pt x="167894" y="0"/>
                      <a:pt x="375158" y="0"/>
                    </a:cubicBezTo>
                    <a:lnTo>
                      <a:pt x="9628886" y="0"/>
                    </a:lnTo>
                    <a:cubicBezTo>
                      <a:pt x="9836023" y="0"/>
                      <a:pt x="10004044" y="167894"/>
                      <a:pt x="10004044" y="375158"/>
                    </a:cubicBezTo>
                    <a:lnTo>
                      <a:pt x="10004044" y="466471"/>
                    </a:lnTo>
                    <a:cubicBezTo>
                      <a:pt x="10004044" y="673608"/>
                      <a:pt x="9836150" y="841629"/>
                      <a:pt x="9628886" y="841629"/>
                    </a:cubicBezTo>
                    <a:lnTo>
                      <a:pt x="375158" y="841629"/>
                    </a:lnTo>
                    <a:cubicBezTo>
                      <a:pt x="167894" y="841629"/>
                      <a:pt x="0" y="673608"/>
                      <a:pt x="0" y="466471"/>
                    </a:cubicBezTo>
                    <a:close/>
                  </a:path>
                </a:pathLst>
              </a:custGeom>
              <a:solidFill>
                <a:srgbClr val="D4E9F7"/>
              </a:solidFill>
            </p:spPr>
          </p:sp>
        </p:grpSp>
        <p:sp>
          <p:nvSpPr>
            <p:cNvPr id="35" name="TextBox 35"/>
            <p:cNvSpPr txBox="1"/>
            <p:nvPr/>
          </p:nvSpPr>
          <p:spPr>
            <a:xfrm>
              <a:off x="10887081" y="3811003"/>
              <a:ext cx="4384198" cy="450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1"/>
                </a:lnSpc>
              </a:pPr>
              <a:r>
                <a:rPr lang="en-US" sz="217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Examiner Discretion (10%)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10887081" y="4407638"/>
              <a:ext cx="9666649" cy="3557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67"/>
                </a:lnSpc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Role of subjectivity? Uncertainty quantification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9501" y="5625386"/>
              <a:ext cx="3778870" cy="450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1"/>
                </a:lnSpc>
              </a:pPr>
              <a:r>
                <a:rPr lang="en-US" sz="217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Risk Level Thresholds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9501" y="6311178"/>
              <a:ext cx="10079830" cy="19158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50869" lvl="1" indent="-125434" algn="l">
                <a:lnSpc>
                  <a:spcPts val="2367"/>
                </a:lnSpc>
                <a:buFont typeface="Arial"/>
                <a:buChar char="•"/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75-100: CRITICAL</a:t>
              </a:r>
            </a:p>
            <a:p>
              <a:pPr marL="250869" lvl="1" indent="-125434" algn="l">
                <a:lnSpc>
                  <a:spcPts val="2367"/>
                </a:lnSpc>
                <a:buFont typeface="Arial"/>
                <a:buChar char="•"/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60-74: HIGH</a:t>
              </a:r>
            </a:p>
            <a:p>
              <a:pPr marL="250869" lvl="1" indent="-125434" algn="l">
                <a:lnSpc>
                  <a:spcPts val="2367"/>
                </a:lnSpc>
                <a:buFont typeface="Arial"/>
                <a:buChar char="•"/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40-59: MODERATE</a:t>
              </a:r>
            </a:p>
            <a:p>
              <a:pPr marL="250869" lvl="1" indent="-125434" algn="l">
                <a:lnSpc>
                  <a:spcPts val="2367"/>
                </a:lnSpc>
                <a:buFont typeface="Arial"/>
                <a:buChar char="•"/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20-39: LOW</a:t>
              </a:r>
            </a:p>
            <a:p>
              <a:pPr marL="250869" lvl="1" indent="-125434" algn="l">
                <a:lnSpc>
                  <a:spcPts val="2367"/>
                </a:lnSpc>
                <a:buFont typeface="Arial"/>
                <a:buChar char="•"/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0-19: MINIMAL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10812731" y="5625386"/>
              <a:ext cx="3778870" cy="450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1"/>
                </a:lnSpc>
              </a:pPr>
              <a:r>
                <a:rPr lang="en-US" sz="217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Calculation Formula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10812731" y="6311178"/>
              <a:ext cx="10079830" cy="19158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67"/>
                </a:lnSpc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Overall Risk Score = </a:t>
              </a:r>
            </a:p>
            <a:p>
              <a:pPr algn="l">
                <a:lnSpc>
                  <a:spcPts val="2367"/>
                </a:lnSpc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(Rejection Likelihood × 0.40) + </a:t>
              </a:r>
            </a:p>
            <a:p>
              <a:pPr algn="l">
                <a:lnSpc>
                  <a:spcPts val="2367"/>
                </a:lnSpc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(Overcoming Difficulty × 0.30) + </a:t>
              </a:r>
            </a:p>
            <a:p>
              <a:pPr algn="l">
                <a:lnSpc>
                  <a:spcPts val="2367"/>
                </a:lnSpc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(Legal Precedent × 0.20) + </a:t>
              </a:r>
            </a:p>
            <a:p>
              <a:pPr algn="l">
                <a:lnSpc>
                  <a:spcPts val="2367"/>
                </a:lnSpc>
              </a:pPr>
              <a:r>
                <a:rPr lang="en-US" sz="166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(Examiner Discretion × 0.10)</a:t>
              </a: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2871430" y="5334359"/>
            <a:ext cx="315516" cy="356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2437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4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2871430" y="3301379"/>
            <a:ext cx="315516" cy="356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2437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7975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2622204"/>
            <a:chOff x="0" y="0"/>
            <a:chExt cx="24384000" cy="3496272"/>
          </a:xfrm>
        </p:grpSpPr>
        <p:sp>
          <p:nvSpPr>
            <p:cNvPr id="5" name="Freeform 5" descr="preencoded.png"/>
            <p:cNvSpPr/>
            <p:nvPr/>
          </p:nvSpPr>
          <p:spPr>
            <a:xfrm>
              <a:off x="0" y="0"/>
              <a:ext cx="24384000" cy="3496310"/>
            </a:xfrm>
            <a:custGeom>
              <a:avLst/>
              <a:gdLst/>
              <a:ahLst/>
              <a:cxnLst/>
              <a:rect l="l" t="t" r="r" b="b"/>
              <a:pathLst>
                <a:path w="24384000" h="3496310">
                  <a:moveTo>
                    <a:pt x="0" y="0"/>
                  </a:moveTo>
                  <a:lnTo>
                    <a:pt x="24384000" y="0"/>
                  </a:lnTo>
                  <a:lnTo>
                    <a:pt x="24384000" y="3496310"/>
                  </a:lnTo>
                  <a:lnTo>
                    <a:pt x="0" y="34963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3" r="-54" b="1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888484" y="3459061"/>
            <a:ext cx="9695859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24"/>
              </a:lnSpc>
            </a:pPr>
            <a:r>
              <a:rPr lang="en-US" sz="4124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Sample Output: "TEAR, POUR, LIVE MORE"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88484" y="4551464"/>
            <a:ext cx="3489569" cy="564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7"/>
              </a:lnSpc>
            </a:pPr>
            <a:r>
              <a:rPr lang="en-US" sz="5187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64.5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18890" y="5316293"/>
            <a:ext cx="2628748" cy="33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2062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Overall Risk Score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88484" y="5714105"/>
            <a:ext cx="3489569" cy="306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25"/>
              </a:lnSpc>
            </a:pPr>
            <a:r>
              <a:rPr lang="en-US" sz="156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HIGH risk level out of 100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562152" y="4551464"/>
            <a:ext cx="3489722" cy="564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7"/>
              </a:lnSpc>
            </a:pPr>
            <a:r>
              <a:rPr lang="en-US" sz="5187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81.5%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92568" y="5316293"/>
            <a:ext cx="2628748" cy="33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2062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Confidence Level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62152" y="5714105"/>
            <a:ext cx="3489722" cy="306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25"/>
              </a:lnSpc>
            </a:pPr>
            <a:r>
              <a:rPr lang="en-US" sz="156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Well above 60% threshold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35973" y="4551464"/>
            <a:ext cx="3489722" cy="564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7"/>
              </a:lnSpc>
            </a:pPr>
            <a:r>
              <a:rPr lang="en-US" sz="5187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$9.7K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666389" y="5316293"/>
            <a:ext cx="2628748" cy="33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2062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Total Cost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235973" y="5714105"/>
            <a:ext cx="3489722" cy="306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25"/>
              </a:lnSpc>
            </a:pPr>
            <a:r>
              <a:rPr lang="en-US" sz="156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$7,750-$11,625 range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909794" y="4551464"/>
            <a:ext cx="3489722" cy="564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7"/>
              </a:lnSpc>
            </a:pPr>
            <a:r>
              <a:rPr lang="en-US" sz="5187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8.5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340210" y="5316293"/>
            <a:ext cx="2628748" cy="33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2062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Timeline (Months)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909794" y="5714105"/>
            <a:ext cx="3489722" cy="306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25"/>
              </a:lnSpc>
            </a:pPr>
            <a:r>
              <a:rPr lang="en-US" sz="156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7-10 months to resolution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88484" y="6222206"/>
            <a:ext cx="3154566" cy="413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Four Issues Identified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874196" y="6842369"/>
            <a:ext cx="7210425" cy="1179614"/>
            <a:chOff x="0" y="0"/>
            <a:chExt cx="9613900" cy="1572819"/>
          </a:xfrm>
        </p:grpSpPr>
        <p:sp>
          <p:nvSpPr>
            <p:cNvPr id="21" name="Freeform 21"/>
            <p:cNvSpPr/>
            <p:nvPr/>
          </p:nvSpPr>
          <p:spPr>
            <a:xfrm>
              <a:off x="19050" y="19050"/>
              <a:ext cx="9575800" cy="1534668"/>
            </a:xfrm>
            <a:custGeom>
              <a:avLst/>
              <a:gdLst/>
              <a:ahLst/>
              <a:cxnLst/>
              <a:rect l="l" t="t" r="r" b="b"/>
              <a:pathLst>
                <a:path w="9575800" h="1534668">
                  <a:moveTo>
                    <a:pt x="0" y="399542"/>
                  </a:moveTo>
                  <a:cubicBezTo>
                    <a:pt x="0" y="178943"/>
                    <a:pt x="182626" y="0"/>
                    <a:pt x="407924" y="0"/>
                  </a:cubicBezTo>
                  <a:lnTo>
                    <a:pt x="9167876" y="0"/>
                  </a:lnTo>
                  <a:cubicBezTo>
                    <a:pt x="9393174" y="0"/>
                    <a:pt x="9575800" y="178943"/>
                    <a:pt x="9575800" y="399542"/>
                  </a:cubicBezTo>
                  <a:lnTo>
                    <a:pt x="9575800" y="1135126"/>
                  </a:lnTo>
                  <a:cubicBezTo>
                    <a:pt x="9575800" y="1355852"/>
                    <a:pt x="9393174" y="1534668"/>
                    <a:pt x="9167876" y="1534668"/>
                  </a:cubicBezTo>
                  <a:lnTo>
                    <a:pt x="407924" y="1534668"/>
                  </a:lnTo>
                  <a:cubicBezTo>
                    <a:pt x="182626" y="1534668"/>
                    <a:pt x="0" y="1355725"/>
                    <a:pt x="0" y="113512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9613900" cy="1572768"/>
            </a:xfrm>
            <a:custGeom>
              <a:avLst/>
              <a:gdLst/>
              <a:ahLst/>
              <a:cxnLst/>
              <a:rect l="l" t="t" r="r" b="b"/>
              <a:pathLst>
                <a:path w="9613900" h="1572768">
                  <a:moveTo>
                    <a:pt x="0" y="418592"/>
                  </a:moveTo>
                  <a:cubicBezTo>
                    <a:pt x="0" y="187071"/>
                    <a:pt x="191516" y="0"/>
                    <a:pt x="426974" y="0"/>
                  </a:cubicBezTo>
                  <a:lnTo>
                    <a:pt x="9186926" y="0"/>
                  </a:lnTo>
                  <a:lnTo>
                    <a:pt x="9186926" y="19050"/>
                  </a:lnTo>
                  <a:lnTo>
                    <a:pt x="9186926" y="0"/>
                  </a:lnTo>
                  <a:cubicBezTo>
                    <a:pt x="9422384" y="0"/>
                    <a:pt x="9613900" y="187071"/>
                    <a:pt x="9613900" y="418592"/>
                  </a:cubicBezTo>
                  <a:lnTo>
                    <a:pt x="9594850" y="418592"/>
                  </a:lnTo>
                  <a:lnTo>
                    <a:pt x="9613900" y="418592"/>
                  </a:lnTo>
                  <a:lnTo>
                    <a:pt x="9613900" y="1154176"/>
                  </a:lnTo>
                  <a:lnTo>
                    <a:pt x="9594850" y="1154176"/>
                  </a:lnTo>
                  <a:lnTo>
                    <a:pt x="9613900" y="1154176"/>
                  </a:lnTo>
                  <a:cubicBezTo>
                    <a:pt x="9613900" y="1385697"/>
                    <a:pt x="9422384" y="1572768"/>
                    <a:pt x="9186926" y="1572768"/>
                  </a:cubicBezTo>
                  <a:lnTo>
                    <a:pt x="9186926" y="1553718"/>
                  </a:lnTo>
                  <a:lnTo>
                    <a:pt x="9186926" y="1572768"/>
                  </a:lnTo>
                  <a:lnTo>
                    <a:pt x="426974" y="1572768"/>
                  </a:lnTo>
                  <a:lnTo>
                    <a:pt x="426974" y="1553718"/>
                  </a:lnTo>
                  <a:lnTo>
                    <a:pt x="426974" y="1572768"/>
                  </a:lnTo>
                  <a:cubicBezTo>
                    <a:pt x="191516" y="1572768"/>
                    <a:pt x="0" y="1385697"/>
                    <a:pt x="0" y="1154176"/>
                  </a:cubicBezTo>
                  <a:lnTo>
                    <a:pt x="0" y="418592"/>
                  </a:lnTo>
                  <a:lnTo>
                    <a:pt x="19050" y="418592"/>
                  </a:lnTo>
                  <a:lnTo>
                    <a:pt x="0" y="418592"/>
                  </a:lnTo>
                  <a:moveTo>
                    <a:pt x="38100" y="418592"/>
                  </a:moveTo>
                  <a:lnTo>
                    <a:pt x="38100" y="1154176"/>
                  </a:lnTo>
                  <a:lnTo>
                    <a:pt x="19050" y="1154176"/>
                  </a:lnTo>
                  <a:lnTo>
                    <a:pt x="38100" y="1154176"/>
                  </a:lnTo>
                  <a:cubicBezTo>
                    <a:pt x="38100" y="1363980"/>
                    <a:pt x="211836" y="1534668"/>
                    <a:pt x="426974" y="1534668"/>
                  </a:cubicBezTo>
                  <a:lnTo>
                    <a:pt x="9186926" y="1534668"/>
                  </a:lnTo>
                  <a:cubicBezTo>
                    <a:pt x="9402064" y="1534668"/>
                    <a:pt x="9575800" y="1363980"/>
                    <a:pt x="9575800" y="1154176"/>
                  </a:cubicBezTo>
                  <a:lnTo>
                    <a:pt x="9575800" y="418592"/>
                  </a:lnTo>
                  <a:cubicBezTo>
                    <a:pt x="9575800" y="208788"/>
                    <a:pt x="9402064" y="38100"/>
                    <a:pt x="9186926" y="38100"/>
                  </a:cubicBezTo>
                  <a:lnTo>
                    <a:pt x="426974" y="38100"/>
                  </a:lnTo>
                  <a:lnTo>
                    <a:pt x="426974" y="19050"/>
                  </a:lnTo>
                  <a:lnTo>
                    <a:pt x="426974" y="38100"/>
                  </a:lnTo>
                  <a:cubicBezTo>
                    <a:pt x="211836" y="38100"/>
                    <a:pt x="38100" y="208788"/>
                    <a:pt x="38100" y="418592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2116779" y="7075437"/>
            <a:ext cx="5212404" cy="3056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Likelihood of Confusion [MODERATE]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116779" y="7473258"/>
            <a:ext cx="6725241" cy="306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56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TMEP §1207.01 - Prior marks LIVEMORE, POURMORE found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9203379" y="6842369"/>
            <a:ext cx="7210425" cy="1179614"/>
            <a:chOff x="0" y="0"/>
            <a:chExt cx="9613900" cy="1572819"/>
          </a:xfrm>
        </p:grpSpPr>
        <p:sp>
          <p:nvSpPr>
            <p:cNvPr id="26" name="Freeform 26"/>
            <p:cNvSpPr/>
            <p:nvPr/>
          </p:nvSpPr>
          <p:spPr>
            <a:xfrm>
              <a:off x="19050" y="19050"/>
              <a:ext cx="9575800" cy="1534668"/>
            </a:xfrm>
            <a:custGeom>
              <a:avLst/>
              <a:gdLst/>
              <a:ahLst/>
              <a:cxnLst/>
              <a:rect l="l" t="t" r="r" b="b"/>
              <a:pathLst>
                <a:path w="9575800" h="1534668">
                  <a:moveTo>
                    <a:pt x="0" y="399542"/>
                  </a:moveTo>
                  <a:cubicBezTo>
                    <a:pt x="0" y="178943"/>
                    <a:pt x="182626" y="0"/>
                    <a:pt x="407924" y="0"/>
                  </a:cubicBezTo>
                  <a:lnTo>
                    <a:pt x="9167876" y="0"/>
                  </a:lnTo>
                  <a:cubicBezTo>
                    <a:pt x="9393174" y="0"/>
                    <a:pt x="9575800" y="178943"/>
                    <a:pt x="9575800" y="399542"/>
                  </a:cubicBezTo>
                  <a:lnTo>
                    <a:pt x="9575800" y="1135126"/>
                  </a:lnTo>
                  <a:cubicBezTo>
                    <a:pt x="9575800" y="1355852"/>
                    <a:pt x="9393174" y="1534668"/>
                    <a:pt x="9167876" y="1534668"/>
                  </a:cubicBezTo>
                  <a:lnTo>
                    <a:pt x="407924" y="1534668"/>
                  </a:lnTo>
                  <a:cubicBezTo>
                    <a:pt x="182626" y="1534668"/>
                    <a:pt x="0" y="1355725"/>
                    <a:pt x="0" y="113512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9613900" cy="1572768"/>
            </a:xfrm>
            <a:custGeom>
              <a:avLst/>
              <a:gdLst/>
              <a:ahLst/>
              <a:cxnLst/>
              <a:rect l="l" t="t" r="r" b="b"/>
              <a:pathLst>
                <a:path w="9613900" h="1572768">
                  <a:moveTo>
                    <a:pt x="0" y="418592"/>
                  </a:moveTo>
                  <a:cubicBezTo>
                    <a:pt x="0" y="187071"/>
                    <a:pt x="191516" y="0"/>
                    <a:pt x="426974" y="0"/>
                  </a:cubicBezTo>
                  <a:lnTo>
                    <a:pt x="9186926" y="0"/>
                  </a:lnTo>
                  <a:lnTo>
                    <a:pt x="9186926" y="19050"/>
                  </a:lnTo>
                  <a:lnTo>
                    <a:pt x="9186926" y="0"/>
                  </a:lnTo>
                  <a:cubicBezTo>
                    <a:pt x="9422384" y="0"/>
                    <a:pt x="9613900" y="187071"/>
                    <a:pt x="9613900" y="418592"/>
                  </a:cubicBezTo>
                  <a:lnTo>
                    <a:pt x="9594850" y="418592"/>
                  </a:lnTo>
                  <a:lnTo>
                    <a:pt x="9613900" y="418592"/>
                  </a:lnTo>
                  <a:lnTo>
                    <a:pt x="9613900" y="1154176"/>
                  </a:lnTo>
                  <a:lnTo>
                    <a:pt x="9594850" y="1154176"/>
                  </a:lnTo>
                  <a:lnTo>
                    <a:pt x="9613900" y="1154176"/>
                  </a:lnTo>
                  <a:cubicBezTo>
                    <a:pt x="9613900" y="1385697"/>
                    <a:pt x="9422384" y="1572768"/>
                    <a:pt x="9186926" y="1572768"/>
                  </a:cubicBezTo>
                  <a:lnTo>
                    <a:pt x="9186926" y="1553718"/>
                  </a:lnTo>
                  <a:lnTo>
                    <a:pt x="9186926" y="1572768"/>
                  </a:lnTo>
                  <a:lnTo>
                    <a:pt x="426974" y="1572768"/>
                  </a:lnTo>
                  <a:lnTo>
                    <a:pt x="426974" y="1553718"/>
                  </a:lnTo>
                  <a:lnTo>
                    <a:pt x="426974" y="1572768"/>
                  </a:lnTo>
                  <a:cubicBezTo>
                    <a:pt x="191516" y="1572768"/>
                    <a:pt x="0" y="1385697"/>
                    <a:pt x="0" y="1154176"/>
                  </a:cubicBezTo>
                  <a:lnTo>
                    <a:pt x="0" y="418592"/>
                  </a:lnTo>
                  <a:lnTo>
                    <a:pt x="19050" y="418592"/>
                  </a:lnTo>
                  <a:lnTo>
                    <a:pt x="0" y="418592"/>
                  </a:lnTo>
                  <a:moveTo>
                    <a:pt x="38100" y="418592"/>
                  </a:moveTo>
                  <a:lnTo>
                    <a:pt x="38100" y="1154176"/>
                  </a:lnTo>
                  <a:lnTo>
                    <a:pt x="19050" y="1154176"/>
                  </a:lnTo>
                  <a:lnTo>
                    <a:pt x="38100" y="1154176"/>
                  </a:lnTo>
                  <a:cubicBezTo>
                    <a:pt x="38100" y="1363980"/>
                    <a:pt x="211836" y="1534668"/>
                    <a:pt x="426974" y="1534668"/>
                  </a:cubicBezTo>
                  <a:lnTo>
                    <a:pt x="9186926" y="1534668"/>
                  </a:lnTo>
                  <a:cubicBezTo>
                    <a:pt x="9402064" y="1534668"/>
                    <a:pt x="9575800" y="1363980"/>
                    <a:pt x="9575800" y="1154176"/>
                  </a:cubicBezTo>
                  <a:lnTo>
                    <a:pt x="9575800" y="418592"/>
                  </a:lnTo>
                  <a:cubicBezTo>
                    <a:pt x="9575800" y="208788"/>
                    <a:pt x="9402064" y="38100"/>
                    <a:pt x="9186926" y="38100"/>
                  </a:cubicBezTo>
                  <a:lnTo>
                    <a:pt x="426974" y="38100"/>
                  </a:lnTo>
                  <a:lnTo>
                    <a:pt x="426974" y="19050"/>
                  </a:lnTo>
                  <a:lnTo>
                    <a:pt x="426974" y="38100"/>
                  </a:lnTo>
                  <a:cubicBezTo>
                    <a:pt x="211836" y="38100"/>
                    <a:pt x="38100" y="208788"/>
                    <a:pt x="38100" y="418592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9445971" y="7075437"/>
            <a:ext cx="4246512" cy="302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Descriptiveness [MODERATE]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445971" y="7473258"/>
            <a:ext cx="6725241" cy="306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56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TMEP §1209.03 - "POUR" directly describes beverages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874196" y="8140751"/>
            <a:ext cx="7210425" cy="1179614"/>
            <a:chOff x="0" y="0"/>
            <a:chExt cx="9613900" cy="1572819"/>
          </a:xfrm>
        </p:grpSpPr>
        <p:sp>
          <p:nvSpPr>
            <p:cNvPr id="31" name="Freeform 31"/>
            <p:cNvSpPr/>
            <p:nvPr/>
          </p:nvSpPr>
          <p:spPr>
            <a:xfrm>
              <a:off x="19050" y="19050"/>
              <a:ext cx="9575800" cy="1534668"/>
            </a:xfrm>
            <a:custGeom>
              <a:avLst/>
              <a:gdLst/>
              <a:ahLst/>
              <a:cxnLst/>
              <a:rect l="l" t="t" r="r" b="b"/>
              <a:pathLst>
                <a:path w="9575800" h="1534668">
                  <a:moveTo>
                    <a:pt x="0" y="399542"/>
                  </a:moveTo>
                  <a:cubicBezTo>
                    <a:pt x="0" y="178943"/>
                    <a:pt x="182626" y="0"/>
                    <a:pt x="407924" y="0"/>
                  </a:cubicBezTo>
                  <a:lnTo>
                    <a:pt x="9167876" y="0"/>
                  </a:lnTo>
                  <a:cubicBezTo>
                    <a:pt x="9393174" y="0"/>
                    <a:pt x="9575800" y="178943"/>
                    <a:pt x="9575800" y="399542"/>
                  </a:cubicBezTo>
                  <a:lnTo>
                    <a:pt x="9575800" y="1135126"/>
                  </a:lnTo>
                  <a:cubicBezTo>
                    <a:pt x="9575800" y="1355852"/>
                    <a:pt x="9393174" y="1534668"/>
                    <a:pt x="9167876" y="1534668"/>
                  </a:cubicBezTo>
                  <a:lnTo>
                    <a:pt x="407924" y="1534668"/>
                  </a:lnTo>
                  <a:cubicBezTo>
                    <a:pt x="182626" y="1534668"/>
                    <a:pt x="0" y="1355725"/>
                    <a:pt x="0" y="113512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0" y="0"/>
              <a:ext cx="9613900" cy="1572768"/>
            </a:xfrm>
            <a:custGeom>
              <a:avLst/>
              <a:gdLst/>
              <a:ahLst/>
              <a:cxnLst/>
              <a:rect l="l" t="t" r="r" b="b"/>
              <a:pathLst>
                <a:path w="9613900" h="1572768">
                  <a:moveTo>
                    <a:pt x="0" y="418592"/>
                  </a:moveTo>
                  <a:cubicBezTo>
                    <a:pt x="0" y="187071"/>
                    <a:pt x="191516" y="0"/>
                    <a:pt x="426974" y="0"/>
                  </a:cubicBezTo>
                  <a:lnTo>
                    <a:pt x="9186926" y="0"/>
                  </a:lnTo>
                  <a:lnTo>
                    <a:pt x="9186926" y="19050"/>
                  </a:lnTo>
                  <a:lnTo>
                    <a:pt x="9186926" y="0"/>
                  </a:lnTo>
                  <a:cubicBezTo>
                    <a:pt x="9422384" y="0"/>
                    <a:pt x="9613900" y="187071"/>
                    <a:pt x="9613900" y="418592"/>
                  </a:cubicBezTo>
                  <a:lnTo>
                    <a:pt x="9594850" y="418592"/>
                  </a:lnTo>
                  <a:lnTo>
                    <a:pt x="9613900" y="418592"/>
                  </a:lnTo>
                  <a:lnTo>
                    <a:pt x="9613900" y="1154176"/>
                  </a:lnTo>
                  <a:lnTo>
                    <a:pt x="9594850" y="1154176"/>
                  </a:lnTo>
                  <a:lnTo>
                    <a:pt x="9613900" y="1154176"/>
                  </a:lnTo>
                  <a:cubicBezTo>
                    <a:pt x="9613900" y="1385697"/>
                    <a:pt x="9422384" y="1572768"/>
                    <a:pt x="9186926" y="1572768"/>
                  </a:cubicBezTo>
                  <a:lnTo>
                    <a:pt x="9186926" y="1553718"/>
                  </a:lnTo>
                  <a:lnTo>
                    <a:pt x="9186926" y="1572768"/>
                  </a:lnTo>
                  <a:lnTo>
                    <a:pt x="426974" y="1572768"/>
                  </a:lnTo>
                  <a:lnTo>
                    <a:pt x="426974" y="1553718"/>
                  </a:lnTo>
                  <a:lnTo>
                    <a:pt x="426974" y="1572768"/>
                  </a:lnTo>
                  <a:cubicBezTo>
                    <a:pt x="191516" y="1572768"/>
                    <a:pt x="0" y="1385697"/>
                    <a:pt x="0" y="1154176"/>
                  </a:cubicBezTo>
                  <a:lnTo>
                    <a:pt x="0" y="418592"/>
                  </a:lnTo>
                  <a:lnTo>
                    <a:pt x="19050" y="418592"/>
                  </a:lnTo>
                  <a:lnTo>
                    <a:pt x="0" y="418592"/>
                  </a:lnTo>
                  <a:moveTo>
                    <a:pt x="38100" y="418592"/>
                  </a:moveTo>
                  <a:lnTo>
                    <a:pt x="38100" y="1154176"/>
                  </a:lnTo>
                  <a:lnTo>
                    <a:pt x="19050" y="1154176"/>
                  </a:lnTo>
                  <a:lnTo>
                    <a:pt x="38100" y="1154176"/>
                  </a:lnTo>
                  <a:cubicBezTo>
                    <a:pt x="38100" y="1363980"/>
                    <a:pt x="211836" y="1534668"/>
                    <a:pt x="426974" y="1534668"/>
                  </a:cubicBezTo>
                  <a:lnTo>
                    <a:pt x="9186926" y="1534668"/>
                  </a:lnTo>
                  <a:cubicBezTo>
                    <a:pt x="9402064" y="1534668"/>
                    <a:pt x="9575800" y="1363980"/>
                    <a:pt x="9575800" y="1154176"/>
                  </a:cubicBezTo>
                  <a:lnTo>
                    <a:pt x="9575800" y="418592"/>
                  </a:lnTo>
                  <a:cubicBezTo>
                    <a:pt x="9575800" y="208788"/>
                    <a:pt x="9402064" y="38100"/>
                    <a:pt x="9186926" y="38100"/>
                  </a:cubicBezTo>
                  <a:lnTo>
                    <a:pt x="426974" y="38100"/>
                  </a:lnTo>
                  <a:lnTo>
                    <a:pt x="426974" y="19050"/>
                  </a:lnTo>
                  <a:lnTo>
                    <a:pt x="426974" y="38100"/>
                  </a:lnTo>
                  <a:cubicBezTo>
                    <a:pt x="211836" y="38100"/>
                    <a:pt x="38100" y="208788"/>
                    <a:pt x="38100" y="418592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sp>
        <p:nvSpPr>
          <p:cNvPr id="33" name="TextBox 33"/>
          <p:cNvSpPr txBox="1"/>
          <p:nvPr/>
        </p:nvSpPr>
        <p:spPr>
          <a:xfrm>
            <a:off x="2116779" y="8373818"/>
            <a:ext cx="4622158" cy="3061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Specimen Requirements [LOW]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116779" y="8771630"/>
            <a:ext cx="6725241" cy="306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56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TMEP §904.03 - Procedural issue, easily corrected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9203379" y="8140751"/>
            <a:ext cx="7210425" cy="1179614"/>
            <a:chOff x="0" y="0"/>
            <a:chExt cx="9613900" cy="1572819"/>
          </a:xfrm>
        </p:grpSpPr>
        <p:sp>
          <p:nvSpPr>
            <p:cNvPr id="36" name="Freeform 36"/>
            <p:cNvSpPr/>
            <p:nvPr/>
          </p:nvSpPr>
          <p:spPr>
            <a:xfrm>
              <a:off x="19050" y="19050"/>
              <a:ext cx="9575800" cy="1534668"/>
            </a:xfrm>
            <a:custGeom>
              <a:avLst/>
              <a:gdLst/>
              <a:ahLst/>
              <a:cxnLst/>
              <a:rect l="l" t="t" r="r" b="b"/>
              <a:pathLst>
                <a:path w="9575800" h="1534668">
                  <a:moveTo>
                    <a:pt x="0" y="399542"/>
                  </a:moveTo>
                  <a:cubicBezTo>
                    <a:pt x="0" y="178943"/>
                    <a:pt x="182626" y="0"/>
                    <a:pt x="407924" y="0"/>
                  </a:cubicBezTo>
                  <a:lnTo>
                    <a:pt x="9167876" y="0"/>
                  </a:lnTo>
                  <a:cubicBezTo>
                    <a:pt x="9393174" y="0"/>
                    <a:pt x="9575800" y="178943"/>
                    <a:pt x="9575800" y="399542"/>
                  </a:cubicBezTo>
                  <a:lnTo>
                    <a:pt x="9575800" y="1135126"/>
                  </a:lnTo>
                  <a:cubicBezTo>
                    <a:pt x="9575800" y="1355852"/>
                    <a:pt x="9393174" y="1534668"/>
                    <a:pt x="9167876" y="1534668"/>
                  </a:cubicBezTo>
                  <a:lnTo>
                    <a:pt x="407924" y="1534668"/>
                  </a:lnTo>
                  <a:cubicBezTo>
                    <a:pt x="182626" y="1534668"/>
                    <a:pt x="0" y="1355725"/>
                    <a:pt x="0" y="113512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7" name="Freeform 37"/>
            <p:cNvSpPr/>
            <p:nvPr/>
          </p:nvSpPr>
          <p:spPr>
            <a:xfrm>
              <a:off x="0" y="0"/>
              <a:ext cx="9613900" cy="1572768"/>
            </a:xfrm>
            <a:custGeom>
              <a:avLst/>
              <a:gdLst/>
              <a:ahLst/>
              <a:cxnLst/>
              <a:rect l="l" t="t" r="r" b="b"/>
              <a:pathLst>
                <a:path w="9613900" h="1572768">
                  <a:moveTo>
                    <a:pt x="0" y="418592"/>
                  </a:moveTo>
                  <a:cubicBezTo>
                    <a:pt x="0" y="187071"/>
                    <a:pt x="191516" y="0"/>
                    <a:pt x="426974" y="0"/>
                  </a:cubicBezTo>
                  <a:lnTo>
                    <a:pt x="9186926" y="0"/>
                  </a:lnTo>
                  <a:lnTo>
                    <a:pt x="9186926" y="19050"/>
                  </a:lnTo>
                  <a:lnTo>
                    <a:pt x="9186926" y="0"/>
                  </a:lnTo>
                  <a:cubicBezTo>
                    <a:pt x="9422384" y="0"/>
                    <a:pt x="9613900" y="187071"/>
                    <a:pt x="9613900" y="418592"/>
                  </a:cubicBezTo>
                  <a:lnTo>
                    <a:pt x="9594850" y="418592"/>
                  </a:lnTo>
                  <a:lnTo>
                    <a:pt x="9613900" y="418592"/>
                  </a:lnTo>
                  <a:lnTo>
                    <a:pt x="9613900" y="1154176"/>
                  </a:lnTo>
                  <a:lnTo>
                    <a:pt x="9594850" y="1154176"/>
                  </a:lnTo>
                  <a:lnTo>
                    <a:pt x="9613900" y="1154176"/>
                  </a:lnTo>
                  <a:cubicBezTo>
                    <a:pt x="9613900" y="1385697"/>
                    <a:pt x="9422384" y="1572768"/>
                    <a:pt x="9186926" y="1572768"/>
                  </a:cubicBezTo>
                  <a:lnTo>
                    <a:pt x="9186926" y="1553718"/>
                  </a:lnTo>
                  <a:lnTo>
                    <a:pt x="9186926" y="1572768"/>
                  </a:lnTo>
                  <a:lnTo>
                    <a:pt x="426974" y="1572768"/>
                  </a:lnTo>
                  <a:lnTo>
                    <a:pt x="426974" y="1553718"/>
                  </a:lnTo>
                  <a:lnTo>
                    <a:pt x="426974" y="1572768"/>
                  </a:lnTo>
                  <a:cubicBezTo>
                    <a:pt x="191516" y="1572768"/>
                    <a:pt x="0" y="1385697"/>
                    <a:pt x="0" y="1154176"/>
                  </a:cubicBezTo>
                  <a:lnTo>
                    <a:pt x="0" y="418592"/>
                  </a:lnTo>
                  <a:lnTo>
                    <a:pt x="19050" y="418592"/>
                  </a:lnTo>
                  <a:lnTo>
                    <a:pt x="0" y="418592"/>
                  </a:lnTo>
                  <a:moveTo>
                    <a:pt x="38100" y="418592"/>
                  </a:moveTo>
                  <a:lnTo>
                    <a:pt x="38100" y="1154176"/>
                  </a:lnTo>
                  <a:lnTo>
                    <a:pt x="19050" y="1154176"/>
                  </a:lnTo>
                  <a:lnTo>
                    <a:pt x="38100" y="1154176"/>
                  </a:lnTo>
                  <a:cubicBezTo>
                    <a:pt x="38100" y="1363980"/>
                    <a:pt x="211836" y="1534668"/>
                    <a:pt x="426974" y="1534668"/>
                  </a:cubicBezTo>
                  <a:lnTo>
                    <a:pt x="9186926" y="1534668"/>
                  </a:lnTo>
                  <a:cubicBezTo>
                    <a:pt x="9402064" y="1534668"/>
                    <a:pt x="9575800" y="1363980"/>
                    <a:pt x="9575800" y="1154176"/>
                  </a:cubicBezTo>
                  <a:lnTo>
                    <a:pt x="9575800" y="418592"/>
                  </a:lnTo>
                  <a:cubicBezTo>
                    <a:pt x="9575800" y="208788"/>
                    <a:pt x="9402064" y="38100"/>
                    <a:pt x="9186926" y="38100"/>
                  </a:cubicBezTo>
                  <a:lnTo>
                    <a:pt x="426974" y="38100"/>
                  </a:lnTo>
                  <a:lnTo>
                    <a:pt x="426974" y="19050"/>
                  </a:lnTo>
                  <a:lnTo>
                    <a:pt x="426974" y="38100"/>
                  </a:lnTo>
                  <a:cubicBezTo>
                    <a:pt x="211836" y="38100"/>
                    <a:pt x="38100" y="208788"/>
                    <a:pt x="38100" y="418592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sp>
        <p:nvSpPr>
          <p:cNvPr id="38" name="TextBox 38"/>
          <p:cNvSpPr txBox="1"/>
          <p:nvPr/>
        </p:nvSpPr>
        <p:spPr>
          <a:xfrm>
            <a:off x="9445970" y="8373818"/>
            <a:ext cx="5260629" cy="302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Filing Basis/Ownership [MODERATE]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445971" y="8771630"/>
            <a:ext cx="6725241" cy="306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56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TMEP §1301 - Intent-to-use verification needed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85397"/>
            <a:ext cx="16087499" cy="9792364"/>
            <a:chOff x="0" y="0"/>
            <a:chExt cx="21449999" cy="13056485"/>
          </a:xfrm>
        </p:grpSpPr>
        <p:sp>
          <p:nvSpPr>
            <p:cNvPr id="5" name="TextBox 5"/>
            <p:cNvSpPr txBox="1"/>
            <p:nvPr/>
          </p:nvSpPr>
          <p:spPr>
            <a:xfrm>
              <a:off x="8226" y="-19050"/>
              <a:ext cx="8018876" cy="9348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67"/>
                </a:lnSpc>
              </a:pPr>
              <a:r>
                <a:rPr lang="en-US" sz="4534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Key Takeaways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8226" y="961559"/>
              <a:ext cx="7278282" cy="6110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00"/>
                </a:lnSpc>
              </a:pPr>
              <a:r>
                <a:rPr lang="en-US" sz="2671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What Makes This System Different?</a:t>
              </a:r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0" y="1843589"/>
              <a:ext cx="21449999" cy="4535397"/>
              <a:chOff x="0" y="0"/>
              <a:chExt cx="16558019" cy="3501034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6558006" cy="3501009"/>
              </a:xfrm>
              <a:custGeom>
                <a:avLst/>
                <a:gdLst/>
                <a:ahLst/>
                <a:cxnLst/>
                <a:rect l="l" t="t" r="r" b="b"/>
                <a:pathLst>
                  <a:path w="16558006" h="3501009">
                    <a:moveTo>
                      <a:pt x="0" y="347980"/>
                    </a:moveTo>
                    <a:cubicBezTo>
                      <a:pt x="0" y="155829"/>
                      <a:pt x="156337" y="0"/>
                      <a:pt x="348996" y="0"/>
                    </a:cubicBezTo>
                    <a:lnTo>
                      <a:pt x="16209011" y="0"/>
                    </a:lnTo>
                    <a:lnTo>
                      <a:pt x="16209011" y="6350"/>
                    </a:lnTo>
                    <a:lnTo>
                      <a:pt x="16209011" y="0"/>
                    </a:lnTo>
                    <a:cubicBezTo>
                      <a:pt x="16401797" y="0"/>
                      <a:pt x="16558006" y="155829"/>
                      <a:pt x="16558006" y="347980"/>
                    </a:cubicBezTo>
                    <a:lnTo>
                      <a:pt x="16551656" y="347980"/>
                    </a:lnTo>
                    <a:lnTo>
                      <a:pt x="16558006" y="347980"/>
                    </a:lnTo>
                    <a:lnTo>
                      <a:pt x="16558006" y="3153029"/>
                    </a:lnTo>
                    <a:lnTo>
                      <a:pt x="16551656" y="3153029"/>
                    </a:lnTo>
                    <a:lnTo>
                      <a:pt x="16558006" y="3153029"/>
                    </a:lnTo>
                    <a:cubicBezTo>
                      <a:pt x="16558006" y="3345307"/>
                      <a:pt x="16401670" y="3501009"/>
                      <a:pt x="16209011" y="3501009"/>
                    </a:cubicBezTo>
                    <a:lnTo>
                      <a:pt x="16209011" y="3494659"/>
                    </a:lnTo>
                    <a:lnTo>
                      <a:pt x="16209011" y="3501009"/>
                    </a:lnTo>
                    <a:lnTo>
                      <a:pt x="348996" y="3501009"/>
                    </a:lnTo>
                    <a:lnTo>
                      <a:pt x="348996" y="3494659"/>
                    </a:lnTo>
                    <a:lnTo>
                      <a:pt x="348996" y="3501009"/>
                    </a:lnTo>
                    <a:cubicBezTo>
                      <a:pt x="156337" y="3501009"/>
                      <a:pt x="0" y="3345180"/>
                      <a:pt x="0" y="3153029"/>
                    </a:cubicBezTo>
                    <a:lnTo>
                      <a:pt x="0" y="347980"/>
                    </a:lnTo>
                    <a:lnTo>
                      <a:pt x="6350" y="347980"/>
                    </a:lnTo>
                    <a:lnTo>
                      <a:pt x="0" y="347980"/>
                    </a:lnTo>
                    <a:moveTo>
                      <a:pt x="12700" y="347980"/>
                    </a:moveTo>
                    <a:lnTo>
                      <a:pt x="12700" y="3153029"/>
                    </a:lnTo>
                    <a:lnTo>
                      <a:pt x="6350" y="3153029"/>
                    </a:lnTo>
                    <a:lnTo>
                      <a:pt x="12700" y="3153029"/>
                    </a:lnTo>
                    <a:cubicBezTo>
                      <a:pt x="12700" y="3338195"/>
                      <a:pt x="163195" y="3488309"/>
                      <a:pt x="348996" y="3488309"/>
                    </a:cubicBezTo>
                    <a:lnTo>
                      <a:pt x="16209011" y="3488309"/>
                    </a:lnTo>
                    <a:cubicBezTo>
                      <a:pt x="16394812" y="3488309"/>
                      <a:pt x="16545306" y="3338195"/>
                      <a:pt x="16545306" y="3153029"/>
                    </a:cubicBezTo>
                    <a:lnTo>
                      <a:pt x="16545306" y="347980"/>
                    </a:lnTo>
                    <a:cubicBezTo>
                      <a:pt x="16545306" y="162814"/>
                      <a:pt x="16394812" y="12700"/>
                      <a:pt x="16209011" y="12700"/>
                    </a:cubicBezTo>
                    <a:lnTo>
                      <a:pt x="348996" y="12700"/>
                    </a:lnTo>
                    <a:lnTo>
                      <a:pt x="348996" y="6350"/>
                    </a:lnTo>
                    <a:lnTo>
                      <a:pt x="348996" y="12700"/>
                    </a:lnTo>
                    <a:cubicBezTo>
                      <a:pt x="163195" y="12700"/>
                      <a:pt x="12700" y="162814"/>
                      <a:pt x="12700" y="347980"/>
                    </a:cubicBezTo>
                    <a:close/>
                  </a:path>
                </a:pathLst>
              </a:custGeom>
              <a:solidFill>
                <a:srgbClr val="000000">
                  <a:alpha val="392"/>
                </a:srgbClr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24678" y="1868268"/>
              <a:ext cx="21400642" cy="640861"/>
              <a:chOff x="0" y="0"/>
              <a:chExt cx="16519919" cy="49470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6519906" cy="494665"/>
              </a:xfrm>
              <a:custGeom>
                <a:avLst/>
                <a:gdLst/>
                <a:ahLst/>
                <a:cxnLst/>
                <a:rect l="l" t="t" r="r" b="b"/>
                <a:pathLst>
                  <a:path w="16519906" h="494665">
                    <a:moveTo>
                      <a:pt x="0" y="0"/>
                    </a:moveTo>
                    <a:lnTo>
                      <a:pt x="16519906" y="0"/>
                    </a:lnTo>
                    <a:lnTo>
                      <a:pt x="16519906" y="494665"/>
                    </a:lnTo>
                    <a:lnTo>
                      <a:pt x="0" y="494665"/>
                    </a:ln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</p:sp>
        </p:grpSp>
        <p:sp>
          <p:nvSpPr>
            <p:cNvPr id="11" name="TextBox 11"/>
            <p:cNvSpPr txBox="1"/>
            <p:nvPr/>
          </p:nvSpPr>
          <p:spPr>
            <a:xfrm>
              <a:off x="319797" y="1977232"/>
              <a:ext cx="58222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Feature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6748211" y="1977232"/>
              <a:ext cx="6883941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Traditional Tools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4238315" y="1977232"/>
              <a:ext cx="68921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Our System</a:t>
              </a:r>
            </a:p>
          </p:txBody>
        </p:sp>
        <p:grpSp>
          <p:nvGrpSpPr>
            <p:cNvPr id="14" name="Group 14"/>
            <p:cNvGrpSpPr/>
            <p:nvPr/>
          </p:nvGrpSpPr>
          <p:grpSpPr>
            <a:xfrm>
              <a:off x="24678" y="2509128"/>
              <a:ext cx="21400642" cy="640861"/>
              <a:chOff x="0" y="0"/>
              <a:chExt cx="16519919" cy="494703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6519906" cy="494665"/>
              </a:xfrm>
              <a:custGeom>
                <a:avLst/>
                <a:gdLst/>
                <a:ahLst/>
                <a:cxnLst/>
                <a:rect l="l" t="t" r="r" b="b"/>
                <a:pathLst>
                  <a:path w="16519906" h="494665">
                    <a:moveTo>
                      <a:pt x="0" y="0"/>
                    </a:moveTo>
                    <a:lnTo>
                      <a:pt x="16519906" y="0"/>
                    </a:lnTo>
                    <a:lnTo>
                      <a:pt x="16519906" y="494665"/>
                    </a:lnTo>
                    <a:lnTo>
                      <a:pt x="0" y="494665"/>
                    </a:ln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</p:sp>
        </p:grpSp>
        <p:sp>
          <p:nvSpPr>
            <p:cNvPr id="16" name="TextBox 16"/>
            <p:cNvSpPr txBox="1"/>
            <p:nvPr/>
          </p:nvSpPr>
          <p:spPr>
            <a:xfrm>
              <a:off x="319797" y="2618092"/>
              <a:ext cx="58222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Output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6748211" y="2618092"/>
              <a:ext cx="6883941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Single risk score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4238315" y="2618092"/>
              <a:ext cx="68921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4-dimensional breakdown</a:t>
              </a:r>
            </a:p>
          </p:txBody>
        </p:sp>
        <p:grpSp>
          <p:nvGrpSpPr>
            <p:cNvPr id="19" name="Group 19"/>
            <p:cNvGrpSpPr/>
            <p:nvPr/>
          </p:nvGrpSpPr>
          <p:grpSpPr>
            <a:xfrm>
              <a:off x="24678" y="3149989"/>
              <a:ext cx="21400642" cy="640861"/>
              <a:chOff x="0" y="0"/>
              <a:chExt cx="16519919" cy="494703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6519906" cy="494665"/>
              </a:xfrm>
              <a:custGeom>
                <a:avLst/>
                <a:gdLst/>
                <a:ahLst/>
                <a:cxnLst/>
                <a:rect l="l" t="t" r="r" b="b"/>
                <a:pathLst>
                  <a:path w="16519906" h="494665">
                    <a:moveTo>
                      <a:pt x="0" y="0"/>
                    </a:moveTo>
                    <a:lnTo>
                      <a:pt x="16519906" y="0"/>
                    </a:lnTo>
                    <a:lnTo>
                      <a:pt x="16519906" y="494665"/>
                    </a:lnTo>
                    <a:lnTo>
                      <a:pt x="0" y="494665"/>
                    </a:ln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</p:sp>
        </p:grpSp>
        <p:sp>
          <p:nvSpPr>
            <p:cNvPr id="21" name="TextBox 21"/>
            <p:cNvSpPr txBox="1"/>
            <p:nvPr/>
          </p:nvSpPr>
          <p:spPr>
            <a:xfrm>
              <a:off x="319797" y="3258953"/>
              <a:ext cx="58222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 dirty="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Explainability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6748211" y="3258953"/>
              <a:ext cx="6883941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Black box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4238315" y="3258953"/>
              <a:ext cx="68921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Clear reasoning per dimension</a:t>
              </a:r>
            </a:p>
          </p:txBody>
        </p:sp>
        <p:grpSp>
          <p:nvGrpSpPr>
            <p:cNvPr id="24" name="Group 24"/>
            <p:cNvGrpSpPr/>
            <p:nvPr/>
          </p:nvGrpSpPr>
          <p:grpSpPr>
            <a:xfrm>
              <a:off x="24678" y="3790849"/>
              <a:ext cx="21400642" cy="640861"/>
              <a:chOff x="0" y="0"/>
              <a:chExt cx="16519919" cy="494703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6519906" cy="494665"/>
              </a:xfrm>
              <a:custGeom>
                <a:avLst/>
                <a:gdLst/>
                <a:ahLst/>
                <a:cxnLst/>
                <a:rect l="l" t="t" r="r" b="b"/>
                <a:pathLst>
                  <a:path w="16519906" h="494665">
                    <a:moveTo>
                      <a:pt x="0" y="0"/>
                    </a:moveTo>
                    <a:lnTo>
                      <a:pt x="16519906" y="0"/>
                    </a:lnTo>
                    <a:lnTo>
                      <a:pt x="16519906" y="494665"/>
                    </a:lnTo>
                    <a:lnTo>
                      <a:pt x="0" y="494665"/>
                    </a:ln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</p:sp>
        </p:grpSp>
        <p:sp>
          <p:nvSpPr>
            <p:cNvPr id="26" name="TextBox 26"/>
            <p:cNvSpPr txBox="1"/>
            <p:nvPr/>
          </p:nvSpPr>
          <p:spPr>
            <a:xfrm>
              <a:off x="319797" y="3899813"/>
              <a:ext cx="58222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Citations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6748211" y="3899813"/>
              <a:ext cx="6883941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Often hallucinated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4238315" y="3899813"/>
              <a:ext cx="68921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100% validated</a:t>
              </a:r>
            </a:p>
          </p:txBody>
        </p:sp>
        <p:grpSp>
          <p:nvGrpSpPr>
            <p:cNvPr id="29" name="Group 29"/>
            <p:cNvGrpSpPr/>
            <p:nvPr/>
          </p:nvGrpSpPr>
          <p:grpSpPr>
            <a:xfrm>
              <a:off x="24678" y="4431710"/>
              <a:ext cx="21400642" cy="640861"/>
              <a:chOff x="0" y="0"/>
              <a:chExt cx="16519919" cy="494703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16519906" cy="494665"/>
              </a:xfrm>
              <a:custGeom>
                <a:avLst/>
                <a:gdLst/>
                <a:ahLst/>
                <a:cxnLst/>
                <a:rect l="l" t="t" r="r" b="b"/>
                <a:pathLst>
                  <a:path w="16519906" h="494665">
                    <a:moveTo>
                      <a:pt x="0" y="0"/>
                    </a:moveTo>
                    <a:lnTo>
                      <a:pt x="16519906" y="0"/>
                    </a:lnTo>
                    <a:lnTo>
                      <a:pt x="16519906" y="494665"/>
                    </a:lnTo>
                    <a:lnTo>
                      <a:pt x="0" y="494665"/>
                    </a:ln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</p:sp>
        </p:grpSp>
        <p:sp>
          <p:nvSpPr>
            <p:cNvPr id="31" name="TextBox 31"/>
            <p:cNvSpPr txBox="1"/>
            <p:nvPr/>
          </p:nvSpPr>
          <p:spPr>
            <a:xfrm>
              <a:off x="319797" y="4540690"/>
              <a:ext cx="58222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Confidence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6748211" y="4540690"/>
              <a:ext cx="6883941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None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4238315" y="4540690"/>
              <a:ext cx="68921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Explicit uncertainty (81.5%)</a:t>
              </a:r>
            </a:p>
          </p:txBody>
        </p:sp>
        <p:grpSp>
          <p:nvGrpSpPr>
            <p:cNvPr id="34" name="Group 34"/>
            <p:cNvGrpSpPr/>
            <p:nvPr/>
          </p:nvGrpSpPr>
          <p:grpSpPr>
            <a:xfrm>
              <a:off x="24678" y="5072587"/>
              <a:ext cx="21400642" cy="640861"/>
              <a:chOff x="0" y="0"/>
              <a:chExt cx="16519919" cy="494703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16519906" cy="494665"/>
              </a:xfrm>
              <a:custGeom>
                <a:avLst/>
                <a:gdLst/>
                <a:ahLst/>
                <a:cxnLst/>
                <a:rect l="l" t="t" r="r" b="b"/>
                <a:pathLst>
                  <a:path w="16519906" h="494665">
                    <a:moveTo>
                      <a:pt x="0" y="0"/>
                    </a:moveTo>
                    <a:lnTo>
                      <a:pt x="16519906" y="0"/>
                    </a:lnTo>
                    <a:lnTo>
                      <a:pt x="16519906" y="494665"/>
                    </a:lnTo>
                    <a:lnTo>
                      <a:pt x="0" y="494665"/>
                    </a:ln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</p:sp>
        </p:grpSp>
        <p:sp>
          <p:nvSpPr>
            <p:cNvPr id="36" name="TextBox 36"/>
            <p:cNvSpPr txBox="1"/>
            <p:nvPr/>
          </p:nvSpPr>
          <p:spPr>
            <a:xfrm>
              <a:off x="319797" y="5181551"/>
              <a:ext cx="58222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Actionability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6748211" y="5181551"/>
              <a:ext cx="6883941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Just a number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4238315" y="5181551"/>
              <a:ext cx="68921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Cost + timeline + recommendations</a:t>
              </a:r>
            </a:p>
          </p:txBody>
        </p:sp>
        <p:grpSp>
          <p:nvGrpSpPr>
            <p:cNvPr id="39" name="Group 39"/>
            <p:cNvGrpSpPr/>
            <p:nvPr/>
          </p:nvGrpSpPr>
          <p:grpSpPr>
            <a:xfrm>
              <a:off x="24678" y="5713447"/>
              <a:ext cx="21400642" cy="640861"/>
              <a:chOff x="0" y="0"/>
              <a:chExt cx="16519919" cy="494703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16519906" cy="494665"/>
              </a:xfrm>
              <a:custGeom>
                <a:avLst/>
                <a:gdLst/>
                <a:ahLst/>
                <a:cxnLst/>
                <a:rect l="l" t="t" r="r" b="b"/>
                <a:pathLst>
                  <a:path w="16519906" h="494665">
                    <a:moveTo>
                      <a:pt x="0" y="0"/>
                    </a:moveTo>
                    <a:lnTo>
                      <a:pt x="16519906" y="0"/>
                    </a:lnTo>
                    <a:lnTo>
                      <a:pt x="16519906" y="494665"/>
                    </a:lnTo>
                    <a:lnTo>
                      <a:pt x="0" y="494665"/>
                    </a:ln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</p:sp>
        </p:grpSp>
        <p:sp>
          <p:nvSpPr>
            <p:cNvPr id="41" name="TextBox 41"/>
            <p:cNvSpPr txBox="1"/>
            <p:nvPr/>
          </p:nvSpPr>
          <p:spPr>
            <a:xfrm>
              <a:off x="319797" y="5822411"/>
              <a:ext cx="58222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Validation</a:t>
              </a: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6748211" y="5822411"/>
              <a:ext cx="6883941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Unknown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14238315" y="5822411"/>
              <a:ext cx="6892167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Attorney can verify each step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8226" y="6621345"/>
              <a:ext cx="4659298" cy="6110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00"/>
                </a:lnSpc>
              </a:pPr>
              <a:r>
                <a:rPr lang="en-US" sz="2671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Core Innovations</a:t>
              </a:r>
            </a:p>
          </p:txBody>
        </p:sp>
        <p:grpSp>
          <p:nvGrpSpPr>
            <p:cNvPr id="45" name="Group 45"/>
            <p:cNvGrpSpPr/>
            <p:nvPr/>
          </p:nvGrpSpPr>
          <p:grpSpPr>
            <a:xfrm>
              <a:off x="0" y="7503392"/>
              <a:ext cx="10640164" cy="2691720"/>
              <a:chOff x="0" y="0"/>
              <a:chExt cx="8213522" cy="2077834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6350" y="6350"/>
                <a:ext cx="8200899" cy="2065147"/>
              </a:xfrm>
              <a:custGeom>
                <a:avLst/>
                <a:gdLst/>
                <a:ahLst/>
                <a:cxnLst/>
                <a:rect l="l" t="t" r="r" b="b"/>
                <a:pathLst>
                  <a:path w="8200899" h="2065147">
                    <a:moveTo>
                      <a:pt x="0" y="341757"/>
                    </a:moveTo>
                    <a:cubicBezTo>
                      <a:pt x="0" y="153035"/>
                      <a:pt x="153670" y="0"/>
                      <a:pt x="343281" y="0"/>
                    </a:cubicBezTo>
                    <a:lnTo>
                      <a:pt x="7857617" y="0"/>
                    </a:lnTo>
                    <a:cubicBezTo>
                      <a:pt x="8047228" y="0"/>
                      <a:pt x="8200899" y="153035"/>
                      <a:pt x="8200899" y="341757"/>
                    </a:cubicBezTo>
                    <a:lnTo>
                      <a:pt x="8200899" y="1723390"/>
                    </a:lnTo>
                    <a:cubicBezTo>
                      <a:pt x="8200899" y="1912112"/>
                      <a:pt x="8047228" y="2065147"/>
                      <a:pt x="7857617" y="2065147"/>
                    </a:cubicBezTo>
                    <a:lnTo>
                      <a:pt x="343281" y="2065147"/>
                    </a:lnTo>
                    <a:cubicBezTo>
                      <a:pt x="153670" y="2065147"/>
                      <a:pt x="0" y="1912112"/>
                      <a:pt x="0" y="1723390"/>
                    </a:cubicBezTo>
                    <a:close/>
                  </a:path>
                </a:pathLst>
              </a:custGeom>
              <a:solidFill>
                <a:srgbClr val="D4E9F7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0" y="0"/>
                <a:ext cx="8213599" cy="2077847"/>
              </a:xfrm>
              <a:custGeom>
                <a:avLst/>
                <a:gdLst/>
                <a:ahLst/>
                <a:cxnLst/>
                <a:rect l="l" t="t" r="r" b="b"/>
                <a:pathLst>
                  <a:path w="8213599" h="2077847">
                    <a:moveTo>
                      <a:pt x="0" y="348107"/>
                    </a:moveTo>
                    <a:cubicBezTo>
                      <a:pt x="0" y="155829"/>
                      <a:pt x="156591" y="0"/>
                      <a:pt x="349631" y="0"/>
                    </a:cubicBezTo>
                    <a:lnTo>
                      <a:pt x="7863967" y="0"/>
                    </a:lnTo>
                    <a:lnTo>
                      <a:pt x="7863967" y="6350"/>
                    </a:lnTo>
                    <a:lnTo>
                      <a:pt x="7863967" y="0"/>
                    </a:lnTo>
                    <a:cubicBezTo>
                      <a:pt x="8057007" y="0"/>
                      <a:pt x="8213599" y="155829"/>
                      <a:pt x="8213599" y="348107"/>
                    </a:cubicBezTo>
                    <a:lnTo>
                      <a:pt x="8207249" y="348107"/>
                    </a:lnTo>
                    <a:lnTo>
                      <a:pt x="8213599" y="348107"/>
                    </a:lnTo>
                    <a:lnTo>
                      <a:pt x="8213599" y="1729740"/>
                    </a:lnTo>
                    <a:lnTo>
                      <a:pt x="8207249" y="1729740"/>
                    </a:lnTo>
                    <a:lnTo>
                      <a:pt x="8213599" y="1729740"/>
                    </a:lnTo>
                    <a:cubicBezTo>
                      <a:pt x="8213599" y="1922018"/>
                      <a:pt x="8057007" y="2077847"/>
                      <a:pt x="7863967" y="2077847"/>
                    </a:cubicBezTo>
                    <a:lnTo>
                      <a:pt x="7863967" y="2071497"/>
                    </a:lnTo>
                    <a:lnTo>
                      <a:pt x="7863967" y="2077847"/>
                    </a:lnTo>
                    <a:lnTo>
                      <a:pt x="349631" y="2077847"/>
                    </a:lnTo>
                    <a:lnTo>
                      <a:pt x="349631" y="2071497"/>
                    </a:lnTo>
                    <a:lnTo>
                      <a:pt x="349631" y="2077847"/>
                    </a:lnTo>
                    <a:cubicBezTo>
                      <a:pt x="156591" y="2077847"/>
                      <a:pt x="0" y="1922018"/>
                      <a:pt x="0" y="1729740"/>
                    </a:cubicBezTo>
                    <a:lnTo>
                      <a:pt x="0" y="348107"/>
                    </a:lnTo>
                    <a:lnTo>
                      <a:pt x="6350" y="348107"/>
                    </a:lnTo>
                    <a:lnTo>
                      <a:pt x="0" y="348107"/>
                    </a:lnTo>
                    <a:moveTo>
                      <a:pt x="12700" y="348107"/>
                    </a:moveTo>
                    <a:lnTo>
                      <a:pt x="12700" y="1729740"/>
                    </a:lnTo>
                    <a:lnTo>
                      <a:pt x="6350" y="1729740"/>
                    </a:lnTo>
                    <a:lnTo>
                      <a:pt x="12700" y="1729740"/>
                    </a:lnTo>
                    <a:cubicBezTo>
                      <a:pt x="12700" y="1914906"/>
                      <a:pt x="163576" y="2065147"/>
                      <a:pt x="349631" y="2065147"/>
                    </a:cubicBezTo>
                    <a:lnTo>
                      <a:pt x="7863967" y="2065147"/>
                    </a:lnTo>
                    <a:cubicBezTo>
                      <a:pt x="8050023" y="2065147"/>
                      <a:pt x="8200899" y="1915033"/>
                      <a:pt x="8200899" y="1729740"/>
                    </a:cubicBezTo>
                    <a:lnTo>
                      <a:pt x="8200899" y="348107"/>
                    </a:lnTo>
                    <a:cubicBezTo>
                      <a:pt x="8200771" y="162814"/>
                      <a:pt x="8050022" y="12700"/>
                      <a:pt x="7863967" y="12700"/>
                    </a:cubicBezTo>
                    <a:lnTo>
                      <a:pt x="349631" y="12700"/>
                    </a:lnTo>
                    <a:lnTo>
                      <a:pt x="349631" y="6350"/>
                    </a:lnTo>
                    <a:lnTo>
                      <a:pt x="349631" y="12700"/>
                    </a:lnTo>
                    <a:cubicBezTo>
                      <a:pt x="163576" y="12700"/>
                      <a:pt x="12700" y="162814"/>
                      <a:pt x="12700" y="348107"/>
                    </a:cubicBezTo>
                    <a:close/>
                  </a:path>
                </a:pathLst>
              </a:custGeom>
              <a:solidFill>
                <a:srgbClr val="BACFDD"/>
              </a:solidFill>
            </p:spPr>
          </p:sp>
        </p:grpSp>
        <p:grpSp>
          <p:nvGrpSpPr>
            <p:cNvPr id="48" name="Group 48"/>
            <p:cNvGrpSpPr/>
            <p:nvPr/>
          </p:nvGrpSpPr>
          <p:grpSpPr>
            <a:xfrm>
              <a:off x="319534" y="7822909"/>
              <a:ext cx="885076" cy="885076"/>
              <a:chOff x="0" y="0"/>
              <a:chExt cx="683222" cy="683222"/>
            </a:xfrm>
          </p:grpSpPr>
          <p:sp>
            <p:nvSpPr>
              <p:cNvPr id="49" name="Freeform 49" descr="preencoded.png"/>
              <p:cNvSpPr/>
              <p:nvPr/>
            </p:nvSpPr>
            <p:spPr>
              <a:xfrm>
                <a:off x="0" y="0"/>
                <a:ext cx="683260" cy="683260"/>
              </a:xfrm>
              <a:custGeom>
                <a:avLst/>
                <a:gdLst/>
                <a:ahLst/>
                <a:cxnLst/>
                <a:rect l="l" t="t" r="r" b="b"/>
                <a:pathLst>
                  <a:path w="683260" h="683260">
                    <a:moveTo>
                      <a:pt x="0" y="0"/>
                    </a:moveTo>
                    <a:lnTo>
                      <a:pt x="683260" y="0"/>
                    </a:lnTo>
                    <a:lnTo>
                      <a:pt x="683260" y="683260"/>
                    </a:lnTo>
                    <a:lnTo>
                      <a:pt x="0" y="68326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r="5" b="5"/>
                </a:stretch>
              </a:blipFill>
            </p:spPr>
          </p:sp>
        </p:grpSp>
        <p:sp>
          <p:nvSpPr>
            <p:cNvPr id="50" name="Freeform 50" descr="preencoded.png"/>
            <p:cNvSpPr/>
            <p:nvPr/>
          </p:nvSpPr>
          <p:spPr>
            <a:xfrm>
              <a:off x="562976" y="8066351"/>
              <a:ext cx="398191" cy="398191"/>
            </a:xfrm>
            <a:custGeom>
              <a:avLst/>
              <a:gdLst/>
              <a:ahLst/>
              <a:cxnLst/>
              <a:rect l="l" t="t" r="r" b="b"/>
              <a:pathLst>
                <a:path w="398191" h="398191">
                  <a:moveTo>
                    <a:pt x="0" y="0"/>
                  </a:moveTo>
                  <a:lnTo>
                    <a:pt x="398191" y="0"/>
                  </a:lnTo>
                  <a:lnTo>
                    <a:pt x="398191" y="398192"/>
                  </a:lnTo>
                  <a:lnTo>
                    <a:pt x="0" y="3981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-7999" r="-8003"/>
              </a:stretch>
            </a:blipFill>
          </p:spPr>
        </p:sp>
        <p:sp>
          <p:nvSpPr>
            <p:cNvPr id="51" name="TextBox 51"/>
            <p:cNvSpPr txBox="1"/>
            <p:nvPr/>
          </p:nvSpPr>
          <p:spPr>
            <a:xfrm>
              <a:off x="319534" y="8875058"/>
              <a:ext cx="5935886" cy="504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33"/>
                </a:lnSpc>
              </a:pPr>
              <a:r>
                <a:rPr lang="en-US" sz="2267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Multi-Dimensional Risk Framework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319534" y="9471695"/>
              <a:ext cx="10001113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Not just "72% risk" but WHY and WHAT TO DO</a:t>
              </a:r>
            </a:p>
          </p:txBody>
        </p:sp>
        <p:grpSp>
          <p:nvGrpSpPr>
            <p:cNvPr id="53" name="Group 53"/>
            <p:cNvGrpSpPr/>
            <p:nvPr/>
          </p:nvGrpSpPr>
          <p:grpSpPr>
            <a:xfrm>
              <a:off x="10809835" y="7503392"/>
              <a:ext cx="10640164" cy="2691720"/>
              <a:chOff x="0" y="0"/>
              <a:chExt cx="8213522" cy="2077834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6350" y="6350"/>
                <a:ext cx="8200899" cy="2065147"/>
              </a:xfrm>
              <a:custGeom>
                <a:avLst/>
                <a:gdLst/>
                <a:ahLst/>
                <a:cxnLst/>
                <a:rect l="l" t="t" r="r" b="b"/>
                <a:pathLst>
                  <a:path w="8200899" h="2065147">
                    <a:moveTo>
                      <a:pt x="0" y="341757"/>
                    </a:moveTo>
                    <a:cubicBezTo>
                      <a:pt x="0" y="153035"/>
                      <a:pt x="153670" y="0"/>
                      <a:pt x="343281" y="0"/>
                    </a:cubicBezTo>
                    <a:lnTo>
                      <a:pt x="7857617" y="0"/>
                    </a:lnTo>
                    <a:cubicBezTo>
                      <a:pt x="8047228" y="0"/>
                      <a:pt x="8200899" y="153035"/>
                      <a:pt x="8200899" y="341757"/>
                    </a:cubicBezTo>
                    <a:lnTo>
                      <a:pt x="8200899" y="1723390"/>
                    </a:lnTo>
                    <a:cubicBezTo>
                      <a:pt x="8200899" y="1912112"/>
                      <a:pt x="8047228" y="2065147"/>
                      <a:pt x="7857617" y="2065147"/>
                    </a:cubicBezTo>
                    <a:lnTo>
                      <a:pt x="343281" y="2065147"/>
                    </a:lnTo>
                    <a:cubicBezTo>
                      <a:pt x="153670" y="2065147"/>
                      <a:pt x="0" y="1912112"/>
                      <a:pt x="0" y="1723390"/>
                    </a:cubicBezTo>
                    <a:close/>
                  </a:path>
                </a:pathLst>
              </a:custGeom>
              <a:solidFill>
                <a:srgbClr val="D4E9F7"/>
              </a:solidFill>
            </p:spPr>
          </p:sp>
          <p:sp>
            <p:nvSpPr>
              <p:cNvPr id="55" name="Freeform 55"/>
              <p:cNvSpPr/>
              <p:nvPr/>
            </p:nvSpPr>
            <p:spPr>
              <a:xfrm>
                <a:off x="0" y="0"/>
                <a:ext cx="8213599" cy="2077847"/>
              </a:xfrm>
              <a:custGeom>
                <a:avLst/>
                <a:gdLst/>
                <a:ahLst/>
                <a:cxnLst/>
                <a:rect l="l" t="t" r="r" b="b"/>
                <a:pathLst>
                  <a:path w="8213599" h="2077847">
                    <a:moveTo>
                      <a:pt x="0" y="348107"/>
                    </a:moveTo>
                    <a:cubicBezTo>
                      <a:pt x="0" y="155829"/>
                      <a:pt x="156591" y="0"/>
                      <a:pt x="349631" y="0"/>
                    </a:cubicBezTo>
                    <a:lnTo>
                      <a:pt x="7863967" y="0"/>
                    </a:lnTo>
                    <a:lnTo>
                      <a:pt x="7863967" y="6350"/>
                    </a:lnTo>
                    <a:lnTo>
                      <a:pt x="7863967" y="0"/>
                    </a:lnTo>
                    <a:cubicBezTo>
                      <a:pt x="8057007" y="0"/>
                      <a:pt x="8213599" y="155829"/>
                      <a:pt x="8213599" y="348107"/>
                    </a:cubicBezTo>
                    <a:lnTo>
                      <a:pt x="8207249" y="348107"/>
                    </a:lnTo>
                    <a:lnTo>
                      <a:pt x="8213599" y="348107"/>
                    </a:lnTo>
                    <a:lnTo>
                      <a:pt x="8213599" y="1729740"/>
                    </a:lnTo>
                    <a:lnTo>
                      <a:pt x="8207249" y="1729740"/>
                    </a:lnTo>
                    <a:lnTo>
                      <a:pt x="8213599" y="1729740"/>
                    </a:lnTo>
                    <a:cubicBezTo>
                      <a:pt x="8213599" y="1922018"/>
                      <a:pt x="8057007" y="2077847"/>
                      <a:pt x="7863967" y="2077847"/>
                    </a:cubicBezTo>
                    <a:lnTo>
                      <a:pt x="7863967" y="2071497"/>
                    </a:lnTo>
                    <a:lnTo>
                      <a:pt x="7863967" y="2077847"/>
                    </a:lnTo>
                    <a:lnTo>
                      <a:pt x="349631" y="2077847"/>
                    </a:lnTo>
                    <a:lnTo>
                      <a:pt x="349631" y="2071497"/>
                    </a:lnTo>
                    <a:lnTo>
                      <a:pt x="349631" y="2077847"/>
                    </a:lnTo>
                    <a:cubicBezTo>
                      <a:pt x="156591" y="2077847"/>
                      <a:pt x="0" y="1922018"/>
                      <a:pt x="0" y="1729740"/>
                    </a:cubicBezTo>
                    <a:lnTo>
                      <a:pt x="0" y="348107"/>
                    </a:lnTo>
                    <a:lnTo>
                      <a:pt x="6350" y="348107"/>
                    </a:lnTo>
                    <a:lnTo>
                      <a:pt x="0" y="348107"/>
                    </a:lnTo>
                    <a:moveTo>
                      <a:pt x="12700" y="348107"/>
                    </a:moveTo>
                    <a:lnTo>
                      <a:pt x="12700" y="1729740"/>
                    </a:lnTo>
                    <a:lnTo>
                      <a:pt x="6350" y="1729740"/>
                    </a:lnTo>
                    <a:lnTo>
                      <a:pt x="12700" y="1729740"/>
                    </a:lnTo>
                    <a:cubicBezTo>
                      <a:pt x="12700" y="1914906"/>
                      <a:pt x="163576" y="2065147"/>
                      <a:pt x="349631" y="2065147"/>
                    </a:cubicBezTo>
                    <a:lnTo>
                      <a:pt x="7863967" y="2065147"/>
                    </a:lnTo>
                    <a:cubicBezTo>
                      <a:pt x="8050023" y="2065147"/>
                      <a:pt x="8200899" y="1915033"/>
                      <a:pt x="8200899" y="1729740"/>
                    </a:cubicBezTo>
                    <a:lnTo>
                      <a:pt x="8200899" y="348107"/>
                    </a:lnTo>
                    <a:cubicBezTo>
                      <a:pt x="8200771" y="162814"/>
                      <a:pt x="8050022" y="12700"/>
                      <a:pt x="7863967" y="12700"/>
                    </a:cubicBezTo>
                    <a:lnTo>
                      <a:pt x="349631" y="12700"/>
                    </a:lnTo>
                    <a:lnTo>
                      <a:pt x="349631" y="6350"/>
                    </a:lnTo>
                    <a:lnTo>
                      <a:pt x="349631" y="12700"/>
                    </a:lnTo>
                    <a:cubicBezTo>
                      <a:pt x="163576" y="12700"/>
                      <a:pt x="12700" y="162814"/>
                      <a:pt x="12700" y="348107"/>
                    </a:cubicBezTo>
                    <a:close/>
                  </a:path>
                </a:pathLst>
              </a:custGeom>
              <a:solidFill>
                <a:srgbClr val="BACFDD"/>
              </a:solidFill>
            </p:spPr>
          </p:sp>
        </p:grpSp>
        <p:grpSp>
          <p:nvGrpSpPr>
            <p:cNvPr id="56" name="Group 56"/>
            <p:cNvGrpSpPr/>
            <p:nvPr/>
          </p:nvGrpSpPr>
          <p:grpSpPr>
            <a:xfrm>
              <a:off x="11129368" y="7822909"/>
              <a:ext cx="885076" cy="885076"/>
              <a:chOff x="0" y="0"/>
              <a:chExt cx="683222" cy="683222"/>
            </a:xfrm>
          </p:grpSpPr>
          <p:sp>
            <p:nvSpPr>
              <p:cNvPr id="57" name="Freeform 57" descr="preencoded.png"/>
              <p:cNvSpPr/>
              <p:nvPr/>
            </p:nvSpPr>
            <p:spPr>
              <a:xfrm>
                <a:off x="0" y="0"/>
                <a:ext cx="683260" cy="683260"/>
              </a:xfrm>
              <a:custGeom>
                <a:avLst/>
                <a:gdLst/>
                <a:ahLst/>
                <a:cxnLst/>
                <a:rect l="l" t="t" r="r" b="b"/>
                <a:pathLst>
                  <a:path w="683260" h="683260">
                    <a:moveTo>
                      <a:pt x="0" y="0"/>
                    </a:moveTo>
                    <a:lnTo>
                      <a:pt x="683260" y="0"/>
                    </a:lnTo>
                    <a:lnTo>
                      <a:pt x="683260" y="683260"/>
                    </a:lnTo>
                    <a:lnTo>
                      <a:pt x="0" y="68326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r="5" b="5"/>
                </a:stretch>
              </a:blipFill>
            </p:spPr>
          </p:sp>
        </p:grpSp>
        <p:sp>
          <p:nvSpPr>
            <p:cNvPr id="58" name="Freeform 58" descr="preencoded.png"/>
            <p:cNvSpPr/>
            <p:nvPr/>
          </p:nvSpPr>
          <p:spPr>
            <a:xfrm>
              <a:off x="11372811" y="8066351"/>
              <a:ext cx="398191" cy="398191"/>
            </a:xfrm>
            <a:custGeom>
              <a:avLst/>
              <a:gdLst/>
              <a:ahLst/>
              <a:cxnLst/>
              <a:rect l="l" t="t" r="r" b="b"/>
              <a:pathLst>
                <a:path w="398191" h="398191">
                  <a:moveTo>
                    <a:pt x="0" y="0"/>
                  </a:moveTo>
                  <a:lnTo>
                    <a:pt x="398191" y="0"/>
                  </a:lnTo>
                  <a:lnTo>
                    <a:pt x="398191" y="398192"/>
                  </a:lnTo>
                  <a:lnTo>
                    <a:pt x="0" y="3981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t="-11998" b="-12002"/>
              </a:stretch>
            </a:blipFill>
          </p:spPr>
        </p:sp>
        <p:sp>
          <p:nvSpPr>
            <p:cNvPr id="59" name="TextBox 59"/>
            <p:cNvSpPr txBox="1"/>
            <p:nvPr/>
          </p:nvSpPr>
          <p:spPr>
            <a:xfrm>
              <a:off x="11129368" y="8875058"/>
              <a:ext cx="5473169" cy="504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33"/>
                </a:lnSpc>
              </a:pPr>
              <a:r>
                <a:rPr lang="en-US" sz="2267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Zero-Hallucination Architecture</a:t>
              </a:r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11129368" y="9471695"/>
              <a:ext cx="10001113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RAG + Citation Validation = 100% accuracy</a:t>
              </a:r>
            </a:p>
          </p:txBody>
        </p:sp>
        <p:grpSp>
          <p:nvGrpSpPr>
            <p:cNvPr id="61" name="Group 61"/>
            <p:cNvGrpSpPr/>
            <p:nvPr/>
          </p:nvGrpSpPr>
          <p:grpSpPr>
            <a:xfrm>
              <a:off x="0" y="10364766"/>
              <a:ext cx="10640164" cy="2691720"/>
              <a:chOff x="0" y="0"/>
              <a:chExt cx="8213522" cy="2077834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6350" y="6350"/>
                <a:ext cx="8200899" cy="2065147"/>
              </a:xfrm>
              <a:custGeom>
                <a:avLst/>
                <a:gdLst/>
                <a:ahLst/>
                <a:cxnLst/>
                <a:rect l="l" t="t" r="r" b="b"/>
                <a:pathLst>
                  <a:path w="8200899" h="2065147">
                    <a:moveTo>
                      <a:pt x="0" y="341757"/>
                    </a:moveTo>
                    <a:cubicBezTo>
                      <a:pt x="0" y="153035"/>
                      <a:pt x="153670" y="0"/>
                      <a:pt x="343281" y="0"/>
                    </a:cubicBezTo>
                    <a:lnTo>
                      <a:pt x="7857617" y="0"/>
                    </a:lnTo>
                    <a:cubicBezTo>
                      <a:pt x="8047228" y="0"/>
                      <a:pt x="8200899" y="153035"/>
                      <a:pt x="8200899" y="341757"/>
                    </a:cubicBezTo>
                    <a:lnTo>
                      <a:pt x="8200899" y="1723390"/>
                    </a:lnTo>
                    <a:cubicBezTo>
                      <a:pt x="8200899" y="1912112"/>
                      <a:pt x="8047228" y="2065147"/>
                      <a:pt x="7857617" y="2065147"/>
                    </a:cubicBezTo>
                    <a:lnTo>
                      <a:pt x="343281" y="2065147"/>
                    </a:lnTo>
                    <a:cubicBezTo>
                      <a:pt x="153670" y="2065147"/>
                      <a:pt x="0" y="1912112"/>
                      <a:pt x="0" y="1723390"/>
                    </a:cubicBezTo>
                    <a:close/>
                  </a:path>
                </a:pathLst>
              </a:custGeom>
              <a:solidFill>
                <a:srgbClr val="D4E9F7"/>
              </a:solidFill>
            </p:spPr>
          </p:sp>
          <p:sp>
            <p:nvSpPr>
              <p:cNvPr id="63" name="Freeform 63"/>
              <p:cNvSpPr/>
              <p:nvPr/>
            </p:nvSpPr>
            <p:spPr>
              <a:xfrm>
                <a:off x="0" y="0"/>
                <a:ext cx="8213599" cy="2077847"/>
              </a:xfrm>
              <a:custGeom>
                <a:avLst/>
                <a:gdLst/>
                <a:ahLst/>
                <a:cxnLst/>
                <a:rect l="l" t="t" r="r" b="b"/>
                <a:pathLst>
                  <a:path w="8213599" h="2077847">
                    <a:moveTo>
                      <a:pt x="0" y="348107"/>
                    </a:moveTo>
                    <a:cubicBezTo>
                      <a:pt x="0" y="155829"/>
                      <a:pt x="156591" y="0"/>
                      <a:pt x="349631" y="0"/>
                    </a:cubicBezTo>
                    <a:lnTo>
                      <a:pt x="7863967" y="0"/>
                    </a:lnTo>
                    <a:lnTo>
                      <a:pt x="7863967" y="6350"/>
                    </a:lnTo>
                    <a:lnTo>
                      <a:pt x="7863967" y="0"/>
                    </a:lnTo>
                    <a:cubicBezTo>
                      <a:pt x="8057007" y="0"/>
                      <a:pt x="8213599" y="155829"/>
                      <a:pt x="8213599" y="348107"/>
                    </a:cubicBezTo>
                    <a:lnTo>
                      <a:pt x="8207249" y="348107"/>
                    </a:lnTo>
                    <a:lnTo>
                      <a:pt x="8213599" y="348107"/>
                    </a:lnTo>
                    <a:lnTo>
                      <a:pt x="8213599" y="1729740"/>
                    </a:lnTo>
                    <a:lnTo>
                      <a:pt x="8207249" y="1729740"/>
                    </a:lnTo>
                    <a:lnTo>
                      <a:pt x="8213599" y="1729740"/>
                    </a:lnTo>
                    <a:cubicBezTo>
                      <a:pt x="8213599" y="1922018"/>
                      <a:pt x="8057007" y="2077847"/>
                      <a:pt x="7863967" y="2077847"/>
                    </a:cubicBezTo>
                    <a:lnTo>
                      <a:pt x="7863967" y="2071497"/>
                    </a:lnTo>
                    <a:lnTo>
                      <a:pt x="7863967" y="2077847"/>
                    </a:lnTo>
                    <a:lnTo>
                      <a:pt x="349631" y="2077847"/>
                    </a:lnTo>
                    <a:lnTo>
                      <a:pt x="349631" y="2071497"/>
                    </a:lnTo>
                    <a:lnTo>
                      <a:pt x="349631" y="2077847"/>
                    </a:lnTo>
                    <a:cubicBezTo>
                      <a:pt x="156591" y="2077847"/>
                      <a:pt x="0" y="1922018"/>
                      <a:pt x="0" y="1729740"/>
                    </a:cubicBezTo>
                    <a:lnTo>
                      <a:pt x="0" y="348107"/>
                    </a:lnTo>
                    <a:lnTo>
                      <a:pt x="6350" y="348107"/>
                    </a:lnTo>
                    <a:lnTo>
                      <a:pt x="0" y="348107"/>
                    </a:lnTo>
                    <a:moveTo>
                      <a:pt x="12700" y="348107"/>
                    </a:moveTo>
                    <a:lnTo>
                      <a:pt x="12700" y="1729740"/>
                    </a:lnTo>
                    <a:lnTo>
                      <a:pt x="6350" y="1729740"/>
                    </a:lnTo>
                    <a:lnTo>
                      <a:pt x="12700" y="1729740"/>
                    </a:lnTo>
                    <a:cubicBezTo>
                      <a:pt x="12700" y="1914906"/>
                      <a:pt x="163576" y="2065147"/>
                      <a:pt x="349631" y="2065147"/>
                    </a:cubicBezTo>
                    <a:lnTo>
                      <a:pt x="7863967" y="2065147"/>
                    </a:lnTo>
                    <a:cubicBezTo>
                      <a:pt x="8050023" y="2065147"/>
                      <a:pt x="8200899" y="1915033"/>
                      <a:pt x="8200899" y="1729740"/>
                    </a:cubicBezTo>
                    <a:lnTo>
                      <a:pt x="8200899" y="348107"/>
                    </a:lnTo>
                    <a:cubicBezTo>
                      <a:pt x="8200771" y="162814"/>
                      <a:pt x="8050022" y="12700"/>
                      <a:pt x="7863967" y="12700"/>
                    </a:cubicBezTo>
                    <a:lnTo>
                      <a:pt x="349631" y="12700"/>
                    </a:lnTo>
                    <a:lnTo>
                      <a:pt x="349631" y="6350"/>
                    </a:lnTo>
                    <a:lnTo>
                      <a:pt x="349631" y="12700"/>
                    </a:lnTo>
                    <a:cubicBezTo>
                      <a:pt x="163576" y="12700"/>
                      <a:pt x="12700" y="162814"/>
                      <a:pt x="12700" y="348107"/>
                    </a:cubicBezTo>
                    <a:close/>
                  </a:path>
                </a:pathLst>
              </a:custGeom>
              <a:solidFill>
                <a:srgbClr val="BACFDD"/>
              </a:solidFill>
            </p:spPr>
          </p:sp>
        </p:grpSp>
        <p:grpSp>
          <p:nvGrpSpPr>
            <p:cNvPr id="64" name="Group 64"/>
            <p:cNvGrpSpPr/>
            <p:nvPr/>
          </p:nvGrpSpPr>
          <p:grpSpPr>
            <a:xfrm>
              <a:off x="319534" y="10684299"/>
              <a:ext cx="885076" cy="885076"/>
              <a:chOff x="0" y="0"/>
              <a:chExt cx="683222" cy="683222"/>
            </a:xfrm>
          </p:grpSpPr>
          <p:sp>
            <p:nvSpPr>
              <p:cNvPr id="65" name="Freeform 65" descr="preencoded.png"/>
              <p:cNvSpPr/>
              <p:nvPr/>
            </p:nvSpPr>
            <p:spPr>
              <a:xfrm>
                <a:off x="0" y="0"/>
                <a:ext cx="683260" cy="683260"/>
              </a:xfrm>
              <a:custGeom>
                <a:avLst/>
                <a:gdLst/>
                <a:ahLst/>
                <a:cxnLst/>
                <a:rect l="l" t="t" r="r" b="b"/>
                <a:pathLst>
                  <a:path w="683260" h="683260">
                    <a:moveTo>
                      <a:pt x="0" y="0"/>
                    </a:moveTo>
                    <a:lnTo>
                      <a:pt x="683260" y="0"/>
                    </a:lnTo>
                    <a:lnTo>
                      <a:pt x="683260" y="683260"/>
                    </a:lnTo>
                    <a:lnTo>
                      <a:pt x="0" y="68326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10"/>
                <a:stretch>
                  <a:fillRect r="5" b="5"/>
                </a:stretch>
              </a:blipFill>
            </p:spPr>
          </p:sp>
        </p:grpSp>
        <p:sp>
          <p:nvSpPr>
            <p:cNvPr id="66" name="Freeform 66" descr="preencoded.png"/>
            <p:cNvSpPr/>
            <p:nvPr/>
          </p:nvSpPr>
          <p:spPr>
            <a:xfrm>
              <a:off x="562976" y="10927742"/>
              <a:ext cx="398191" cy="398191"/>
            </a:xfrm>
            <a:custGeom>
              <a:avLst/>
              <a:gdLst/>
              <a:ahLst/>
              <a:cxnLst/>
              <a:rect l="l" t="t" r="r" b="b"/>
              <a:pathLst>
                <a:path w="398191" h="398191">
                  <a:moveTo>
                    <a:pt x="0" y="0"/>
                  </a:moveTo>
                  <a:lnTo>
                    <a:pt x="398191" y="0"/>
                  </a:lnTo>
                  <a:lnTo>
                    <a:pt x="398191" y="398191"/>
                  </a:lnTo>
                  <a:lnTo>
                    <a:pt x="0" y="398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-3999" r="-3999"/>
              </a:stretch>
            </a:blipFill>
          </p:spPr>
        </p:sp>
        <p:sp>
          <p:nvSpPr>
            <p:cNvPr id="67" name="TextBox 67"/>
            <p:cNvSpPr txBox="1"/>
            <p:nvPr/>
          </p:nvSpPr>
          <p:spPr>
            <a:xfrm>
              <a:off x="319534" y="11736449"/>
              <a:ext cx="3882707" cy="504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33"/>
                </a:lnSpc>
              </a:pPr>
              <a:r>
                <a:rPr lang="en-US" sz="2267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Confidence-Aware AI</a:t>
              </a:r>
            </a:p>
          </p:txBody>
        </p:sp>
        <p:sp>
          <p:nvSpPr>
            <p:cNvPr id="68" name="TextBox 68"/>
            <p:cNvSpPr txBox="1"/>
            <p:nvPr/>
          </p:nvSpPr>
          <p:spPr>
            <a:xfrm>
              <a:off x="319534" y="12333086"/>
              <a:ext cx="10001113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System knows when it doesn't know (escalates at &lt;60%)</a:t>
              </a:r>
            </a:p>
          </p:txBody>
        </p:sp>
        <p:grpSp>
          <p:nvGrpSpPr>
            <p:cNvPr id="69" name="Group 69"/>
            <p:cNvGrpSpPr/>
            <p:nvPr/>
          </p:nvGrpSpPr>
          <p:grpSpPr>
            <a:xfrm>
              <a:off x="10809835" y="10364766"/>
              <a:ext cx="10640164" cy="2691720"/>
              <a:chOff x="0" y="0"/>
              <a:chExt cx="8213522" cy="2077834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6350" y="6350"/>
                <a:ext cx="8200899" cy="2065147"/>
              </a:xfrm>
              <a:custGeom>
                <a:avLst/>
                <a:gdLst/>
                <a:ahLst/>
                <a:cxnLst/>
                <a:rect l="l" t="t" r="r" b="b"/>
                <a:pathLst>
                  <a:path w="8200899" h="2065147">
                    <a:moveTo>
                      <a:pt x="0" y="341757"/>
                    </a:moveTo>
                    <a:cubicBezTo>
                      <a:pt x="0" y="153035"/>
                      <a:pt x="153670" y="0"/>
                      <a:pt x="343281" y="0"/>
                    </a:cubicBezTo>
                    <a:lnTo>
                      <a:pt x="7857617" y="0"/>
                    </a:lnTo>
                    <a:cubicBezTo>
                      <a:pt x="8047228" y="0"/>
                      <a:pt x="8200899" y="153035"/>
                      <a:pt x="8200899" y="341757"/>
                    </a:cubicBezTo>
                    <a:lnTo>
                      <a:pt x="8200899" y="1723390"/>
                    </a:lnTo>
                    <a:cubicBezTo>
                      <a:pt x="8200899" y="1912112"/>
                      <a:pt x="8047228" y="2065147"/>
                      <a:pt x="7857617" y="2065147"/>
                    </a:cubicBezTo>
                    <a:lnTo>
                      <a:pt x="343281" y="2065147"/>
                    </a:lnTo>
                    <a:cubicBezTo>
                      <a:pt x="153670" y="2065147"/>
                      <a:pt x="0" y="1912112"/>
                      <a:pt x="0" y="1723390"/>
                    </a:cubicBezTo>
                    <a:close/>
                  </a:path>
                </a:pathLst>
              </a:custGeom>
              <a:solidFill>
                <a:srgbClr val="D4E9F7"/>
              </a:solidFill>
            </p:spPr>
          </p:sp>
          <p:sp>
            <p:nvSpPr>
              <p:cNvPr id="71" name="Freeform 71"/>
              <p:cNvSpPr/>
              <p:nvPr/>
            </p:nvSpPr>
            <p:spPr>
              <a:xfrm>
                <a:off x="0" y="0"/>
                <a:ext cx="8213599" cy="2077847"/>
              </a:xfrm>
              <a:custGeom>
                <a:avLst/>
                <a:gdLst/>
                <a:ahLst/>
                <a:cxnLst/>
                <a:rect l="l" t="t" r="r" b="b"/>
                <a:pathLst>
                  <a:path w="8213599" h="2077847">
                    <a:moveTo>
                      <a:pt x="0" y="348107"/>
                    </a:moveTo>
                    <a:cubicBezTo>
                      <a:pt x="0" y="155829"/>
                      <a:pt x="156591" y="0"/>
                      <a:pt x="349631" y="0"/>
                    </a:cubicBezTo>
                    <a:lnTo>
                      <a:pt x="7863967" y="0"/>
                    </a:lnTo>
                    <a:lnTo>
                      <a:pt x="7863967" y="6350"/>
                    </a:lnTo>
                    <a:lnTo>
                      <a:pt x="7863967" y="0"/>
                    </a:lnTo>
                    <a:cubicBezTo>
                      <a:pt x="8057007" y="0"/>
                      <a:pt x="8213599" y="155829"/>
                      <a:pt x="8213599" y="348107"/>
                    </a:cubicBezTo>
                    <a:lnTo>
                      <a:pt x="8207249" y="348107"/>
                    </a:lnTo>
                    <a:lnTo>
                      <a:pt x="8213599" y="348107"/>
                    </a:lnTo>
                    <a:lnTo>
                      <a:pt x="8213599" y="1729740"/>
                    </a:lnTo>
                    <a:lnTo>
                      <a:pt x="8207249" y="1729740"/>
                    </a:lnTo>
                    <a:lnTo>
                      <a:pt x="8213599" y="1729740"/>
                    </a:lnTo>
                    <a:cubicBezTo>
                      <a:pt x="8213599" y="1922018"/>
                      <a:pt x="8057007" y="2077847"/>
                      <a:pt x="7863967" y="2077847"/>
                    </a:cubicBezTo>
                    <a:lnTo>
                      <a:pt x="7863967" y="2071497"/>
                    </a:lnTo>
                    <a:lnTo>
                      <a:pt x="7863967" y="2077847"/>
                    </a:lnTo>
                    <a:lnTo>
                      <a:pt x="349631" y="2077847"/>
                    </a:lnTo>
                    <a:lnTo>
                      <a:pt x="349631" y="2071497"/>
                    </a:lnTo>
                    <a:lnTo>
                      <a:pt x="349631" y="2077847"/>
                    </a:lnTo>
                    <a:cubicBezTo>
                      <a:pt x="156591" y="2077847"/>
                      <a:pt x="0" y="1922018"/>
                      <a:pt x="0" y="1729740"/>
                    </a:cubicBezTo>
                    <a:lnTo>
                      <a:pt x="0" y="348107"/>
                    </a:lnTo>
                    <a:lnTo>
                      <a:pt x="6350" y="348107"/>
                    </a:lnTo>
                    <a:lnTo>
                      <a:pt x="0" y="348107"/>
                    </a:lnTo>
                    <a:moveTo>
                      <a:pt x="12700" y="348107"/>
                    </a:moveTo>
                    <a:lnTo>
                      <a:pt x="12700" y="1729740"/>
                    </a:lnTo>
                    <a:lnTo>
                      <a:pt x="6350" y="1729740"/>
                    </a:lnTo>
                    <a:lnTo>
                      <a:pt x="12700" y="1729740"/>
                    </a:lnTo>
                    <a:cubicBezTo>
                      <a:pt x="12700" y="1914906"/>
                      <a:pt x="163576" y="2065147"/>
                      <a:pt x="349631" y="2065147"/>
                    </a:cubicBezTo>
                    <a:lnTo>
                      <a:pt x="7863967" y="2065147"/>
                    </a:lnTo>
                    <a:cubicBezTo>
                      <a:pt x="8050023" y="2065147"/>
                      <a:pt x="8200899" y="1915033"/>
                      <a:pt x="8200899" y="1729740"/>
                    </a:cubicBezTo>
                    <a:lnTo>
                      <a:pt x="8200899" y="348107"/>
                    </a:lnTo>
                    <a:cubicBezTo>
                      <a:pt x="8200771" y="162814"/>
                      <a:pt x="8050022" y="12700"/>
                      <a:pt x="7863967" y="12700"/>
                    </a:cubicBezTo>
                    <a:lnTo>
                      <a:pt x="349631" y="12700"/>
                    </a:lnTo>
                    <a:lnTo>
                      <a:pt x="349631" y="6350"/>
                    </a:lnTo>
                    <a:lnTo>
                      <a:pt x="349631" y="12700"/>
                    </a:lnTo>
                    <a:cubicBezTo>
                      <a:pt x="163576" y="12700"/>
                      <a:pt x="12700" y="162814"/>
                      <a:pt x="12700" y="348107"/>
                    </a:cubicBezTo>
                    <a:close/>
                  </a:path>
                </a:pathLst>
              </a:custGeom>
              <a:solidFill>
                <a:srgbClr val="BACFDD"/>
              </a:solidFill>
            </p:spPr>
          </p:sp>
        </p:grpSp>
        <p:grpSp>
          <p:nvGrpSpPr>
            <p:cNvPr id="72" name="Group 72"/>
            <p:cNvGrpSpPr/>
            <p:nvPr/>
          </p:nvGrpSpPr>
          <p:grpSpPr>
            <a:xfrm>
              <a:off x="11129368" y="10684299"/>
              <a:ext cx="885076" cy="885076"/>
              <a:chOff x="0" y="0"/>
              <a:chExt cx="683222" cy="683222"/>
            </a:xfrm>
          </p:grpSpPr>
          <p:sp>
            <p:nvSpPr>
              <p:cNvPr id="73" name="Freeform 73" descr="preencoded.png"/>
              <p:cNvSpPr/>
              <p:nvPr/>
            </p:nvSpPr>
            <p:spPr>
              <a:xfrm>
                <a:off x="0" y="0"/>
                <a:ext cx="683260" cy="683260"/>
              </a:xfrm>
              <a:custGeom>
                <a:avLst/>
                <a:gdLst/>
                <a:ahLst/>
                <a:cxnLst/>
                <a:rect l="l" t="t" r="r" b="b"/>
                <a:pathLst>
                  <a:path w="683260" h="683260">
                    <a:moveTo>
                      <a:pt x="0" y="0"/>
                    </a:moveTo>
                    <a:lnTo>
                      <a:pt x="683260" y="0"/>
                    </a:lnTo>
                    <a:lnTo>
                      <a:pt x="683260" y="683260"/>
                    </a:lnTo>
                    <a:lnTo>
                      <a:pt x="0" y="68326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13"/>
                <a:stretch>
                  <a:fillRect r="5" b="5"/>
                </a:stretch>
              </a:blipFill>
            </p:spPr>
          </p:sp>
        </p:grpSp>
        <p:sp>
          <p:nvSpPr>
            <p:cNvPr id="74" name="Freeform 74" descr="preencoded.png"/>
            <p:cNvSpPr/>
            <p:nvPr/>
          </p:nvSpPr>
          <p:spPr>
            <a:xfrm>
              <a:off x="11372811" y="10927742"/>
              <a:ext cx="398191" cy="398191"/>
            </a:xfrm>
            <a:custGeom>
              <a:avLst/>
              <a:gdLst/>
              <a:ahLst/>
              <a:cxnLst/>
              <a:rect l="l" t="t" r="r" b="b"/>
              <a:pathLst>
                <a:path w="398191" h="398191">
                  <a:moveTo>
                    <a:pt x="0" y="0"/>
                  </a:moveTo>
                  <a:lnTo>
                    <a:pt x="398191" y="0"/>
                  </a:lnTo>
                  <a:lnTo>
                    <a:pt x="398191" y="398191"/>
                  </a:lnTo>
                  <a:lnTo>
                    <a:pt x="0" y="398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 t="-30000" b="-30000"/>
              </a:stretch>
            </a:blipFill>
          </p:spPr>
        </p:sp>
        <p:sp>
          <p:nvSpPr>
            <p:cNvPr id="75" name="TextBox 75"/>
            <p:cNvSpPr txBox="1"/>
            <p:nvPr/>
          </p:nvSpPr>
          <p:spPr>
            <a:xfrm>
              <a:off x="11129368" y="11736449"/>
              <a:ext cx="3882707" cy="504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33"/>
                </a:lnSpc>
              </a:pPr>
              <a:r>
                <a:rPr lang="en-US" sz="2267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Production-Ready</a:t>
              </a:r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11129368" y="12333086"/>
              <a:ext cx="10001113" cy="403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7"/>
                </a:lnSpc>
              </a:pPr>
              <a:r>
                <a:rPr lang="en-US" sz="1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Full-stack application with 84% accuracy on 50 test cases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567" y="-22217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905676" y="474607"/>
            <a:ext cx="8920499" cy="655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6"/>
              </a:lnSpc>
            </a:pPr>
            <a:r>
              <a:rPr lang="en-US" sz="4170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System Limitations &amp; Future Work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919690" y="1790617"/>
            <a:ext cx="16339610" cy="5648455"/>
            <a:chOff x="0" y="0"/>
            <a:chExt cx="21786146" cy="7531273"/>
          </a:xfrm>
        </p:grpSpPr>
        <p:sp>
          <p:nvSpPr>
            <p:cNvPr id="6" name="TextBox 6"/>
            <p:cNvSpPr txBox="1"/>
            <p:nvPr/>
          </p:nvSpPr>
          <p:spPr>
            <a:xfrm>
              <a:off x="0" y="-28575"/>
              <a:ext cx="4735997" cy="5156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48"/>
                </a:lnSpc>
              </a:pPr>
              <a:r>
                <a:rPr lang="en-US" sz="2468" b="1" dirty="0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Current Limitations</a:t>
              </a:r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3699001" y="1783921"/>
              <a:ext cx="100216" cy="100216"/>
              <a:chOff x="0" y="0"/>
              <a:chExt cx="100216" cy="100216"/>
            </a:xfrm>
          </p:grpSpPr>
          <p:sp>
            <p:nvSpPr>
              <p:cNvPr id="8" name="Freeform 8" descr="preencoded.png"/>
              <p:cNvSpPr/>
              <p:nvPr/>
            </p:nvSpPr>
            <p:spPr>
              <a:xfrm>
                <a:off x="0" y="0"/>
                <a:ext cx="100203" cy="100203"/>
              </a:xfrm>
              <a:custGeom>
                <a:avLst/>
                <a:gdLst/>
                <a:ahLst/>
                <a:cxnLst/>
                <a:rect l="l" t="t" r="r" b="b"/>
                <a:pathLst>
                  <a:path w="100203" h="100203">
                    <a:moveTo>
                      <a:pt x="0" y="0"/>
                    </a:moveTo>
                    <a:lnTo>
                      <a:pt x="100203" y="0"/>
                    </a:lnTo>
                    <a:lnTo>
                      <a:pt x="100203" y="100203"/>
                    </a:lnTo>
                    <a:lnTo>
                      <a:pt x="0" y="100203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r="-12" b="-12"/>
                </a:stretch>
              </a:blipFill>
            </p:spPr>
          </p:sp>
        </p:grpSp>
        <p:sp>
          <p:nvSpPr>
            <p:cNvPr id="9" name="TextBox 9"/>
            <p:cNvSpPr txBox="1"/>
            <p:nvPr/>
          </p:nvSpPr>
          <p:spPr>
            <a:xfrm>
              <a:off x="316283" y="747550"/>
              <a:ext cx="3946772" cy="419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042" b="1" dirty="0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Visual Analysis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16283" y="1287446"/>
              <a:ext cx="21469864" cy="327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957"/>
                </a:lnSpc>
              </a:pPr>
              <a:r>
                <a:rPr lang="en-US" sz="15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Text-only trademark analysis; cannot analyze logos, stylizations, or colors</a:t>
              </a:r>
            </a:p>
          </p:txBody>
        </p:sp>
        <p:grpSp>
          <p:nvGrpSpPr>
            <p:cNvPr id="11" name="Group 11"/>
            <p:cNvGrpSpPr/>
            <p:nvPr/>
          </p:nvGrpSpPr>
          <p:grpSpPr>
            <a:xfrm>
              <a:off x="3699001" y="2652880"/>
              <a:ext cx="100216" cy="100216"/>
              <a:chOff x="0" y="0"/>
              <a:chExt cx="100216" cy="100216"/>
            </a:xfrm>
          </p:grpSpPr>
          <p:sp>
            <p:nvSpPr>
              <p:cNvPr id="12" name="Freeform 12" descr="preencoded.png"/>
              <p:cNvSpPr/>
              <p:nvPr/>
            </p:nvSpPr>
            <p:spPr>
              <a:xfrm>
                <a:off x="0" y="0"/>
                <a:ext cx="100203" cy="100203"/>
              </a:xfrm>
              <a:custGeom>
                <a:avLst/>
                <a:gdLst/>
                <a:ahLst/>
                <a:cxnLst/>
                <a:rect l="l" t="t" r="r" b="b"/>
                <a:pathLst>
                  <a:path w="100203" h="100203">
                    <a:moveTo>
                      <a:pt x="0" y="0"/>
                    </a:moveTo>
                    <a:lnTo>
                      <a:pt x="100203" y="0"/>
                    </a:lnTo>
                    <a:lnTo>
                      <a:pt x="100203" y="100203"/>
                    </a:lnTo>
                    <a:lnTo>
                      <a:pt x="0" y="100203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r="-12" b="-12"/>
                </a:stretch>
              </a:blip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316283" y="1930828"/>
              <a:ext cx="3946772" cy="419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042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Limited Case Law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316283" y="2470706"/>
              <a:ext cx="21469864" cy="327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957"/>
                </a:lnSpc>
              </a:pPr>
              <a:r>
                <a:rPr lang="en-US" sz="1531" dirty="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Relies primarily on TMEP; no comprehensive case law database</a:t>
              </a:r>
            </a:p>
          </p:txBody>
        </p:sp>
        <p:grpSp>
          <p:nvGrpSpPr>
            <p:cNvPr id="15" name="Group 15"/>
            <p:cNvGrpSpPr/>
            <p:nvPr/>
          </p:nvGrpSpPr>
          <p:grpSpPr>
            <a:xfrm>
              <a:off x="3699001" y="3521827"/>
              <a:ext cx="100216" cy="100216"/>
              <a:chOff x="0" y="0"/>
              <a:chExt cx="100216" cy="100216"/>
            </a:xfrm>
          </p:grpSpPr>
          <p:sp>
            <p:nvSpPr>
              <p:cNvPr id="16" name="Freeform 16" descr="preencoded.png"/>
              <p:cNvSpPr/>
              <p:nvPr/>
            </p:nvSpPr>
            <p:spPr>
              <a:xfrm>
                <a:off x="0" y="0"/>
                <a:ext cx="100203" cy="100203"/>
              </a:xfrm>
              <a:custGeom>
                <a:avLst/>
                <a:gdLst/>
                <a:ahLst/>
                <a:cxnLst/>
                <a:rect l="l" t="t" r="r" b="b"/>
                <a:pathLst>
                  <a:path w="100203" h="100203">
                    <a:moveTo>
                      <a:pt x="0" y="0"/>
                    </a:moveTo>
                    <a:lnTo>
                      <a:pt x="100203" y="0"/>
                    </a:lnTo>
                    <a:lnTo>
                      <a:pt x="100203" y="100203"/>
                    </a:lnTo>
                    <a:lnTo>
                      <a:pt x="0" y="100203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r="-12" b="-12"/>
                </a:stretch>
              </a:blipFill>
            </p:spPr>
          </p:sp>
        </p:grpSp>
        <p:sp>
          <p:nvSpPr>
            <p:cNvPr id="17" name="TextBox 17"/>
            <p:cNvSpPr txBox="1"/>
            <p:nvPr/>
          </p:nvSpPr>
          <p:spPr>
            <a:xfrm>
              <a:off x="316283" y="3114106"/>
              <a:ext cx="4528902" cy="419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042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No International Coverage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16283" y="3653984"/>
              <a:ext cx="21469864" cy="327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957"/>
                </a:lnSpc>
              </a:pPr>
              <a:r>
                <a:rPr lang="en-US" sz="15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USPTO applications only; no WIPO, EU, or other jurisdictions</a:t>
              </a:r>
            </a:p>
          </p:txBody>
        </p:sp>
        <p:grpSp>
          <p:nvGrpSpPr>
            <p:cNvPr id="19" name="Group 19"/>
            <p:cNvGrpSpPr/>
            <p:nvPr/>
          </p:nvGrpSpPr>
          <p:grpSpPr>
            <a:xfrm>
              <a:off x="3699001" y="4390786"/>
              <a:ext cx="100216" cy="100216"/>
              <a:chOff x="0" y="0"/>
              <a:chExt cx="100216" cy="100216"/>
            </a:xfrm>
          </p:grpSpPr>
          <p:sp>
            <p:nvSpPr>
              <p:cNvPr id="20" name="Freeform 20" descr="preencoded.png"/>
              <p:cNvSpPr/>
              <p:nvPr/>
            </p:nvSpPr>
            <p:spPr>
              <a:xfrm>
                <a:off x="0" y="0"/>
                <a:ext cx="100203" cy="100203"/>
              </a:xfrm>
              <a:custGeom>
                <a:avLst/>
                <a:gdLst/>
                <a:ahLst/>
                <a:cxnLst/>
                <a:rect l="l" t="t" r="r" b="b"/>
                <a:pathLst>
                  <a:path w="100203" h="100203">
                    <a:moveTo>
                      <a:pt x="0" y="0"/>
                    </a:moveTo>
                    <a:lnTo>
                      <a:pt x="100203" y="0"/>
                    </a:lnTo>
                    <a:lnTo>
                      <a:pt x="100203" y="100203"/>
                    </a:lnTo>
                    <a:lnTo>
                      <a:pt x="0" y="100203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r="-12" b="-12"/>
                </a:stretch>
              </a:blipFill>
            </p:spPr>
          </p:sp>
        </p:grpSp>
        <p:sp>
          <p:nvSpPr>
            <p:cNvPr id="21" name="TextBox 21"/>
            <p:cNvSpPr txBox="1"/>
            <p:nvPr/>
          </p:nvSpPr>
          <p:spPr>
            <a:xfrm>
              <a:off x="316283" y="4297383"/>
              <a:ext cx="3946772" cy="419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042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Static TMEP Database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316283" y="4837261"/>
              <a:ext cx="21469864" cy="327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957"/>
                </a:lnSpc>
              </a:pPr>
              <a:r>
                <a:rPr lang="en-US" sz="15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Based on TMEP as of November 2025; requires manual updates</a:t>
              </a:r>
            </a:p>
          </p:txBody>
        </p:sp>
        <p:grpSp>
          <p:nvGrpSpPr>
            <p:cNvPr id="23" name="Group 23"/>
            <p:cNvGrpSpPr/>
            <p:nvPr/>
          </p:nvGrpSpPr>
          <p:grpSpPr>
            <a:xfrm>
              <a:off x="3699001" y="5259746"/>
              <a:ext cx="100216" cy="100216"/>
              <a:chOff x="0" y="0"/>
              <a:chExt cx="100216" cy="100216"/>
            </a:xfrm>
          </p:grpSpPr>
          <p:sp>
            <p:nvSpPr>
              <p:cNvPr id="24" name="Freeform 24" descr="preencoded.png"/>
              <p:cNvSpPr/>
              <p:nvPr/>
            </p:nvSpPr>
            <p:spPr>
              <a:xfrm>
                <a:off x="0" y="0"/>
                <a:ext cx="100203" cy="100203"/>
              </a:xfrm>
              <a:custGeom>
                <a:avLst/>
                <a:gdLst/>
                <a:ahLst/>
                <a:cxnLst/>
                <a:rect l="l" t="t" r="r" b="b"/>
                <a:pathLst>
                  <a:path w="100203" h="100203">
                    <a:moveTo>
                      <a:pt x="0" y="0"/>
                    </a:moveTo>
                    <a:lnTo>
                      <a:pt x="100203" y="0"/>
                    </a:lnTo>
                    <a:lnTo>
                      <a:pt x="100203" y="100203"/>
                    </a:lnTo>
                    <a:lnTo>
                      <a:pt x="0" y="100203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r="-12" b="-12"/>
                </a:stretch>
              </a:blipFill>
            </p:spPr>
          </p:sp>
        </p:grpSp>
        <p:sp>
          <p:nvSpPr>
            <p:cNvPr id="25" name="TextBox 25"/>
            <p:cNvSpPr txBox="1"/>
            <p:nvPr/>
          </p:nvSpPr>
          <p:spPr>
            <a:xfrm>
              <a:off x="316283" y="5480643"/>
              <a:ext cx="4118567" cy="419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042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No Examiner Prediction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316283" y="6020539"/>
              <a:ext cx="21469864" cy="327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957"/>
                </a:lnSpc>
              </a:pPr>
              <a:r>
                <a:rPr lang="en-US" sz="15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Cannot predict which examiner assigned; tendencies vary significantly</a:t>
              </a:r>
            </a:p>
          </p:txBody>
        </p:sp>
        <p:grpSp>
          <p:nvGrpSpPr>
            <p:cNvPr id="27" name="Group 27"/>
            <p:cNvGrpSpPr/>
            <p:nvPr/>
          </p:nvGrpSpPr>
          <p:grpSpPr>
            <a:xfrm>
              <a:off x="3699001" y="6128705"/>
              <a:ext cx="100216" cy="100216"/>
              <a:chOff x="0" y="0"/>
              <a:chExt cx="100216" cy="100216"/>
            </a:xfrm>
          </p:grpSpPr>
          <p:sp>
            <p:nvSpPr>
              <p:cNvPr id="28" name="Freeform 28" descr="preencoded.png"/>
              <p:cNvSpPr/>
              <p:nvPr/>
            </p:nvSpPr>
            <p:spPr>
              <a:xfrm>
                <a:off x="0" y="0"/>
                <a:ext cx="100203" cy="100203"/>
              </a:xfrm>
              <a:custGeom>
                <a:avLst/>
                <a:gdLst/>
                <a:ahLst/>
                <a:cxnLst/>
                <a:rect l="l" t="t" r="r" b="b"/>
                <a:pathLst>
                  <a:path w="100203" h="100203">
                    <a:moveTo>
                      <a:pt x="0" y="0"/>
                    </a:moveTo>
                    <a:lnTo>
                      <a:pt x="100203" y="0"/>
                    </a:lnTo>
                    <a:lnTo>
                      <a:pt x="100203" y="100203"/>
                    </a:lnTo>
                    <a:lnTo>
                      <a:pt x="0" y="100203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r="-12" b="-12"/>
                </a:stretch>
              </a:blipFill>
            </p:spPr>
          </p:sp>
        </p:grpSp>
        <p:sp>
          <p:nvSpPr>
            <p:cNvPr id="29" name="TextBox 29"/>
            <p:cNvSpPr txBox="1"/>
            <p:nvPr/>
          </p:nvSpPr>
          <p:spPr>
            <a:xfrm>
              <a:off x="316283" y="6663921"/>
              <a:ext cx="3946772" cy="419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042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Single Language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316283" y="7203817"/>
              <a:ext cx="21469864" cy="327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957"/>
                </a:lnSpc>
              </a:pPr>
              <a:r>
                <a:rPr lang="en-US" sz="15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English only for trademarks and analysis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8810516" y="4756629"/>
            <a:ext cx="9477484" cy="2682443"/>
            <a:chOff x="0" y="0"/>
            <a:chExt cx="12636645" cy="3576591"/>
          </a:xfrm>
        </p:grpSpPr>
        <p:sp>
          <p:nvSpPr>
            <p:cNvPr id="32" name="TextBox 32"/>
            <p:cNvSpPr txBox="1"/>
            <p:nvPr/>
          </p:nvSpPr>
          <p:spPr>
            <a:xfrm>
              <a:off x="0" y="-28575"/>
              <a:ext cx="6100807" cy="5899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31"/>
                </a:lnSpc>
              </a:pPr>
              <a:r>
                <a:rPr lang="en-US" sz="2768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Performance Considerations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1249689"/>
              <a:ext cx="3982776" cy="500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25"/>
                </a:lnSpc>
              </a:pPr>
              <a:r>
                <a:rPr lang="en-US" sz="2342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Current Performance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2400568"/>
              <a:ext cx="6100807" cy="1176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76279" lvl="1" indent="-138139" algn="l">
                <a:lnSpc>
                  <a:spcPts val="2340"/>
                </a:lnSpc>
                <a:buFont typeface="Arial"/>
                <a:buChar char="•"/>
              </a:pPr>
              <a:r>
                <a:rPr lang="en-US" sz="18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Speed: 45-60 seconds per analysis</a:t>
              </a:r>
            </a:p>
            <a:p>
              <a:pPr marL="276279" lvl="1" indent="-138139" algn="l">
                <a:lnSpc>
                  <a:spcPts val="2340"/>
                </a:lnSpc>
                <a:buFont typeface="Arial"/>
                <a:buChar char="•"/>
              </a:pPr>
              <a:r>
                <a:rPr lang="en-US" sz="18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RAM: 8-10GB during analysis</a:t>
              </a:r>
            </a:p>
            <a:p>
              <a:pPr marL="276279" lvl="1" indent="-138139" algn="l">
                <a:lnSpc>
                  <a:spcPts val="2340"/>
                </a:lnSpc>
                <a:buFont typeface="Arial"/>
                <a:buChar char="•"/>
              </a:pPr>
              <a:r>
                <a:rPr lang="en-US" sz="18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CPU: 80-100% utilization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6535839" y="1249689"/>
              <a:ext cx="3700195" cy="1008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25"/>
                </a:lnSpc>
              </a:pPr>
              <a:r>
                <a:rPr lang="en-US" sz="2342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Future Improvements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6535839" y="2400568"/>
              <a:ext cx="6100807" cy="1176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76279" lvl="1" indent="-138139" algn="l">
                <a:lnSpc>
                  <a:spcPts val="2340"/>
                </a:lnSpc>
                <a:buFont typeface="Arial"/>
                <a:buChar char="•"/>
              </a:pPr>
              <a:r>
                <a:rPr lang="en-US" sz="18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Parallel processing: 15-20 seconds</a:t>
              </a:r>
            </a:p>
            <a:p>
              <a:pPr marL="276279" lvl="1" indent="-138139" algn="l">
                <a:lnSpc>
                  <a:spcPts val="2340"/>
                </a:lnSpc>
                <a:buFont typeface="Arial"/>
                <a:buChar char="•"/>
              </a:pPr>
              <a:r>
                <a:rPr lang="en-US" sz="18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Automated TMEP monitoring</a:t>
              </a:r>
            </a:p>
            <a:p>
              <a:pPr marL="276279" lvl="1" indent="-138139" algn="l">
                <a:lnSpc>
                  <a:spcPts val="2340"/>
                </a:lnSpc>
                <a:buFont typeface="Arial"/>
                <a:buChar char="•"/>
              </a:pPr>
              <a:r>
                <a:rPr lang="en-US" sz="183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Horizontal scaling for production</a:t>
              </a:r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919690" y="8071032"/>
            <a:ext cx="4748981" cy="393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8"/>
              </a:lnSpc>
            </a:pPr>
            <a:r>
              <a:rPr lang="en-US" sz="2468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When to Use Human Attorneys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19690" y="8798314"/>
            <a:ext cx="16339610" cy="637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94"/>
              </a:lnSpc>
            </a:pPr>
            <a:r>
              <a:rPr lang="en-US" sz="203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System recommends attorney review for confidence &lt;60%, critical risk levels, </a:t>
            </a:r>
          </a:p>
          <a:p>
            <a:pPr algn="l">
              <a:lnSpc>
                <a:spcPts val="2596"/>
              </a:lnSpc>
            </a:pPr>
            <a:r>
              <a:rPr lang="en-US" sz="203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office action responses, complex legal arguments, negotiations, and TTAB appeals.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3462785" y="2188816"/>
            <a:ext cx="76200" cy="2161584"/>
            <a:chOff x="0" y="0"/>
            <a:chExt cx="101600" cy="2882113"/>
          </a:xfrm>
        </p:grpSpPr>
        <p:sp>
          <p:nvSpPr>
            <p:cNvPr id="5" name="Freeform 5" descr="preencoded.png"/>
            <p:cNvSpPr/>
            <p:nvPr/>
          </p:nvSpPr>
          <p:spPr>
            <a:xfrm>
              <a:off x="0" y="0"/>
              <a:ext cx="101600" cy="2882138"/>
            </a:xfrm>
            <a:custGeom>
              <a:avLst/>
              <a:gdLst/>
              <a:ahLst/>
              <a:cxnLst/>
              <a:rect l="l" t="t" r="r" b="b"/>
              <a:pathLst>
                <a:path w="101600" h="2882138">
                  <a:moveTo>
                    <a:pt x="0" y="0"/>
                  </a:moveTo>
                  <a:lnTo>
                    <a:pt x="101600" y="0"/>
                  </a:lnTo>
                  <a:lnTo>
                    <a:pt x="101600" y="2882138"/>
                  </a:lnTo>
                  <a:lnTo>
                    <a:pt x="0" y="28821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3" b="-12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688433" y="410278"/>
            <a:ext cx="6069853" cy="7263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42"/>
              </a:lnSpc>
            </a:pPr>
            <a:r>
              <a:rPr lang="en-US" sz="4336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Technical Specifications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675474" y="1367853"/>
            <a:ext cx="5080113" cy="2966795"/>
            <a:chOff x="0" y="0"/>
            <a:chExt cx="4978603" cy="2907513"/>
          </a:xfrm>
        </p:grpSpPr>
        <p:sp>
          <p:nvSpPr>
            <p:cNvPr id="8" name="Freeform 8"/>
            <p:cNvSpPr/>
            <p:nvPr/>
          </p:nvSpPr>
          <p:spPr>
            <a:xfrm>
              <a:off x="12700" y="12700"/>
              <a:ext cx="4953127" cy="2882138"/>
            </a:xfrm>
            <a:custGeom>
              <a:avLst/>
              <a:gdLst/>
              <a:ahLst/>
              <a:cxnLst/>
              <a:rect l="l" t="t" r="r" b="b"/>
              <a:pathLst>
                <a:path w="4953127" h="2882138">
                  <a:moveTo>
                    <a:pt x="0" y="121920"/>
                  </a:moveTo>
                  <a:cubicBezTo>
                    <a:pt x="0" y="54610"/>
                    <a:pt x="54737" y="0"/>
                    <a:pt x="122301" y="0"/>
                  </a:cubicBezTo>
                  <a:lnTo>
                    <a:pt x="4830826" y="0"/>
                  </a:lnTo>
                  <a:cubicBezTo>
                    <a:pt x="4898390" y="0"/>
                    <a:pt x="4953127" y="54610"/>
                    <a:pt x="4953127" y="121920"/>
                  </a:cubicBezTo>
                  <a:lnTo>
                    <a:pt x="4953127" y="2760218"/>
                  </a:lnTo>
                  <a:cubicBezTo>
                    <a:pt x="4953127" y="2827528"/>
                    <a:pt x="4898390" y="2882138"/>
                    <a:pt x="4830826" y="2882138"/>
                  </a:cubicBezTo>
                  <a:lnTo>
                    <a:pt x="122301" y="2882138"/>
                  </a:lnTo>
                  <a:cubicBezTo>
                    <a:pt x="54737" y="2882138"/>
                    <a:pt x="0" y="2827528"/>
                    <a:pt x="0" y="27602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4978527" cy="2907538"/>
            </a:xfrm>
            <a:custGeom>
              <a:avLst/>
              <a:gdLst/>
              <a:ahLst/>
              <a:cxnLst/>
              <a:rect l="l" t="t" r="r" b="b"/>
              <a:pathLst>
                <a:path w="4978527" h="2907538">
                  <a:moveTo>
                    <a:pt x="0" y="134620"/>
                  </a:moveTo>
                  <a:cubicBezTo>
                    <a:pt x="0" y="60198"/>
                    <a:pt x="60452" y="0"/>
                    <a:pt x="135001" y="0"/>
                  </a:cubicBezTo>
                  <a:lnTo>
                    <a:pt x="4843526" y="0"/>
                  </a:lnTo>
                  <a:lnTo>
                    <a:pt x="4843526" y="12700"/>
                  </a:lnTo>
                  <a:lnTo>
                    <a:pt x="4843526" y="0"/>
                  </a:lnTo>
                  <a:cubicBezTo>
                    <a:pt x="4918075" y="0"/>
                    <a:pt x="4978527" y="60198"/>
                    <a:pt x="4978527" y="134620"/>
                  </a:cubicBezTo>
                  <a:lnTo>
                    <a:pt x="4965827" y="134620"/>
                  </a:lnTo>
                  <a:lnTo>
                    <a:pt x="4978527" y="134620"/>
                  </a:lnTo>
                  <a:lnTo>
                    <a:pt x="4978527" y="2772918"/>
                  </a:lnTo>
                  <a:lnTo>
                    <a:pt x="4965827" y="2772918"/>
                  </a:lnTo>
                  <a:lnTo>
                    <a:pt x="4978527" y="2772918"/>
                  </a:lnTo>
                  <a:cubicBezTo>
                    <a:pt x="4978527" y="2847340"/>
                    <a:pt x="4918075" y="2907538"/>
                    <a:pt x="4843526" y="2907538"/>
                  </a:cubicBezTo>
                  <a:lnTo>
                    <a:pt x="4843526" y="2894838"/>
                  </a:lnTo>
                  <a:lnTo>
                    <a:pt x="4843526" y="2907538"/>
                  </a:lnTo>
                  <a:lnTo>
                    <a:pt x="135001" y="2907538"/>
                  </a:lnTo>
                  <a:lnTo>
                    <a:pt x="135001" y="2894838"/>
                  </a:lnTo>
                  <a:lnTo>
                    <a:pt x="135001" y="2907538"/>
                  </a:lnTo>
                  <a:cubicBezTo>
                    <a:pt x="60452" y="2907538"/>
                    <a:pt x="0" y="2847340"/>
                    <a:pt x="0" y="2772918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2772918"/>
                  </a:lnTo>
                  <a:lnTo>
                    <a:pt x="12700" y="2772918"/>
                  </a:lnTo>
                  <a:lnTo>
                    <a:pt x="25400" y="2772918"/>
                  </a:lnTo>
                  <a:cubicBezTo>
                    <a:pt x="25400" y="2833243"/>
                    <a:pt x="74422" y="2882138"/>
                    <a:pt x="135001" y="2882138"/>
                  </a:cubicBezTo>
                  <a:lnTo>
                    <a:pt x="4843526" y="2882138"/>
                  </a:lnTo>
                  <a:cubicBezTo>
                    <a:pt x="4904105" y="2882138"/>
                    <a:pt x="4953127" y="2833243"/>
                    <a:pt x="4953127" y="2772918"/>
                  </a:cubicBezTo>
                  <a:lnTo>
                    <a:pt x="4953127" y="134620"/>
                  </a:lnTo>
                  <a:cubicBezTo>
                    <a:pt x="4953127" y="74295"/>
                    <a:pt x="4904105" y="25400"/>
                    <a:pt x="4843526" y="25400"/>
                  </a:cubicBezTo>
                  <a:lnTo>
                    <a:pt x="135001" y="25400"/>
                  </a:lnTo>
                  <a:lnTo>
                    <a:pt x="135001" y="12700"/>
                  </a:lnTo>
                  <a:lnTo>
                    <a:pt x="135001" y="25400"/>
                  </a:lnTo>
                  <a:cubicBezTo>
                    <a:pt x="74422" y="25400"/>
                    <a:pt x="25400" y="74295"/>
                    <a:pt x="25400" y="134620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04099" y="1599676"/>
            <a:ext cx="2791032" cy="367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21"/>
              </a:lnSpc>
            </a:pPr>
            <a:r>
              <a:rPr lang="en-US" sz="2125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Backend Components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4099" y="2030975"/>
            <a:ext cx="4500602" cy="1881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FastAPI</a:t>
            </a:r>
            <a:r>
              <a:rPr lang="en-US" sz="1615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0.104+ (async Python web framework)</a:t>
            </a:r>
          </a:p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Ollama (local LLM runtime)</a:t>
            </a:r>
          </a:p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FAISS (vector similarity search)</a:t>
            </a:r>
          </a:p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sentence-transformers (embedding model)</a:t>
            </a:r>
          </a:p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LangChain</a:t>
            </a:r>
            <a:r>
              <a:rPr lang="en-US" sz="1615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(LLM orchestration)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5851755" y="1367853"/>
            <a:ext cx="5080113" cy="2966795"/>
            <a:chOff x="0" y="0"/>
            <a:chExt cx="4978603" cy="2907513"/>
          </a:xfrm>
        </p:grpSpPr>
        <p:sp>
          <p:nvSpPr>
            <p:cNvPr id="13" name="Freeform 13"/>
            <p:cNvSpPr/>
            <p:nvPr/>
          </p:nvSpPr>
          <p:spPr>
            <a:xfrm>
              <a:off x="12700" y="12700"/>
              <a:ext cx="4953127" cy="2882138"/>
            </a:xfrm>
            <a:custGeom>
              <a:avLst/>
              <a:gdLst/>
              <a:ahLst/>
              <a:cxnLst/>
              <a:rect l="l" t="t" r="r" b="b"/>
              <a:pathLst>
                <a:path w="4953127" h="2882138">
                  <a:moveTo>
                    <a:pt x="0" y="121920"/>
                  </a:moveTo>
                  <a:cubicBezTo>
                    <a:pt x="0" y="54610"/>
                    <a:pt x="54737" y="0"/>
                    <a:pt x="122301" y="0"/>
                  </a:cubicBezTo>
                  <a:lnTo>
                    <a:pt x="4830826" y="0"/>
                  </a:lnTo>
                  <a:cubicBezTo>
                    <a:pt x="4898390" y="0"/>
                    <a:pt x="4953127" y="54610"/>
                    <a:pt x="4953127" y="121920"/>
                  </a:cubicBezTo>
                  <a:lnTo>
                    <a:pt x="4953127" y="2760218"/>
                  </a:lnTo>
                  <a:cubicBezTo>
                    <a:pt x="4953127" y="2827528"/>
                    <a:pt x="4898390" y="2882138"/>
                    <a:pt x="4830826" y="2882138"/>
                  </a:cubicBezTo>
                  <a:lnTo>
                    <a:pt x="122301" y="2882138"/>
                  </a:lnTo>
                  <a:cubicBezTo>
                    <a:pt x="54737" y="2882138"/>
                    <a:pt x="0" y="2827528"/>
                    <a:pt x="0" y="27602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4978527" cy="2907538"/>
            </a:xfrm>
            <a:custGeom>
              <a:avLst/>
              <a:gdLst/>
              <a:ahLst/>
              <a:cxnLst/>
              <a:rect l="l" t="t" r="r" b="b"/>
              <a:pathLst>
                <a:path w="4978527" h="2907538">
                  <a:moveTo>
                    <a:pt x="0" y="134620"/>
                  </a:moveTo>
                  <a:cubicBezTo>
                    <a:pt x="0" y="60198"/>
                    <a:pt x="60452" y="0"/>
                    <a:pt x="135001" y="0"/>
                  </a:cubicBezTo>
                  <a:lnTo>
                    <a:pt x="4843526" y="0"/>
                  </a:lnTo>
                  <a:lnTo>
                    <a:pt x="4843526" y="12700"/>
                  </a:lnTo>
                  <a:lnTo>
                    <a:pt x="4843526" y="0"/>
                  </a:lnTo>
                  <a:cubicBezTo>
                    <a:pt x="4918075" y="0"/>
                    <a:pt x="4978527" y="60198"/>
                    <a:pt x="4978527" y="134620"/>
                  </a:cubicBezTo>
                  <a:lnTo>
                    <a:pt x="4965827" y="134620"/>
                  </a:lnTo>
                  <a:lnTo>
                    <a:pt x="4978527" y="134620"/>
                  </a:lnTo>
                  <a:lnTo>
                    <a:pt x="4978527" y="2772918"/>
                  </a:lnTo>
                  <a:lnTo>
                    <a:pt x="4965827" y="2772918"/>
                  </a:lnTo>
                  <a:lnTo>
                    <a:pt x="4978527" y="2772918"/>
                  </a:lnTo>
                  <a:cubicBezTo>
                    <a:pt x="4978527" y="2847340"/>
                    <a:pt x="4918075" y="2907538"/>
                    <a:pt x="4843526" y="2907538"/>
                  </a:cubicBezTo>
                  <a:lnTo>
                    <a:pt x="4843526" y="2894838"/>
                  </a:lnTo>
                  <a:lnTo>
                    <a:pt x="4843526" y="2907538"/>
                  </a:lnTo>
                  <a:lnTo>
                    <a:pt x="135001" y="2907538"/>
                  </a:lnTo>
                  <a:lnTo>
                    <a:pt x="135001" y="2894838"/>
                  </a:lnTo>
                  <a:lnTo>
                    <a:pt x="135001" y="2907538"/>
                  </a:lnTo>
                  <a:cubicBezTo>
                    <a:pt x="60452" y="2907538"/>
                    <a:pt x="0" y="2847340"/>
                    <a:pt x="0" y="2772918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2772918"/>
                  </a:lnTo>
                  <a:lnTo>
                    <a:pt x="12700" y="2772918"/>
                  </a:lnTo>
                  <a:lnTo>
                    <a:pt x="25400" y="2772918"/>
                  </a:lnTo>
                  <a:cubicBezTo>
                    <a:pt x="25400" y="2833243"/>
                    <a:pt x="74422" y="2882138"/>
                    <a:pt x="135001" y="2882138"/>
                  </a:cubicBezTo>
                  <a:lnTo>
                    <a:pt x="4843526" y="2882138"/>
                  </a:lnTo>
                  <a:cubicBezTo>
                    <a:pt x="4904105" y="2882138"/>
                    <a:pt x="4953127" y="2833243"/>
                    <a:pt x="4953127" y="2772918"/>
                  </a:cubicBezTo>
                  <a:lnTo>
                    <a:pt x="4953127" y="134620"/>
                  </a:lnTo>
                  <a:cubicBezTo>
                    <a:pt x="4953127" y="74295"/>
                    <a:pt x="4904105" y="25400"/>
                    <a:pt x="4843526" y="25400"/>
                  </a:cubicBezTo>
                  <a:lnTo>
                    <a:pt x="135001" y="25400"/>
                  </a:lnTo>
                  <a:lnTo>
                    <a:pt x="135001" y="12700"/>
                  </a:lnTo>
                  <a:lnTo>
                    <a:pt x="135001" y="25400"/>
                  </a:lnTo>
                  <a:cubicBezTo>
                    <a:pt x="74422" y="25400"/>
                    <a:pt x="25400" y="74295"/>
                    <a:pt x="25400" y="134620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5838796" y="1380812"/>
            <a:ext cx="103672" cy="2940877"/>
            <a:chOff x="0" y="0"/>
            <a:chExt cx="101600" cy="2882113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01600" cy="2882138"/>
            </a:xfrm>
            <a:custGeom>
              <a:avLst/>
              <a:gdLst/>
              <a:ahLst/>
              <a:cxnLst/>
              <a:rect l="l" t="t" r="r" b="b"/>
              <a:pathLst>
                <a:path w="101600" h="2882138">
                  <a:moveTo>
                    <a:pt x="0" y="0"/>
                  </a:moveTo>
                  <a:lnTo>
                    <a:pt x="101600" y="0"/>
                  </a:lnTo>
                  <a:lnTo>
                    <a:pt x="101600" y="2882138"/>
                  </a:lnTo>
                  <a:lnTo>
                    <a:pt x="0" y="28821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3" b="-12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6180394" y="1599676"/>
            <a:ext cx="2791032" cy="367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21"/>
              </a:lnSpc>
            </a:pPr>
            <a:r>
              <a:rPr lang="en-US" sz="2125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Frontend Components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180394" y="2030975"/>
            <a:ext cx="4500602" cy="1079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React 18 (UI framework)</a:t>
            </a:r>
          </a:p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Vite (build tool)</a:t>
            </a:r>
          </a:p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Axios (HTTP client)</a:t>
            </a:r>
          </a:p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Custom CSS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028050" y="1367853"/>
            <a:ext cx="5080113" cy="2966795"/>
            <a:chOff x="0" y="0"/>
            <a:chExt cx="4978603" cy="2907513"/>
          </a:xfrm>
        </p:grpSpPr>
        <p:sp>
          <p:nvSpPr>
            <p:cNvPr id="20" name="Freeform 20"/>
            <p:cNvSpPr/>
            <p:nvPr/>
          </p:nvSpPr>
          <p:spPr>
            <a:xfrm>
              <a:off x="12700" y="12700"/>
              <a:ext cx="4953127" cy="2882138"/>
            </a:xfrm>
            <a:custGeom>
              <a:avLst/>
              <a:gdLst/>
              <a:ahLst/>
              <a:cxnLst/>
              <a:rect l="l" t="t" r="r" b="b"/>
              <a:pathLst>
                <a:path w="4953127" h="2882138">
                  <a:moveTo>
                    <a:pt x="0" y="121920"/>
                  </a:moveTo>
                  <a:cubicBezTo>
                    <a:pt x="0" y="54610"/>
                    <a:pt x="54737" y="0"/>
                    <a:pt x="122301" y="0"/>
                  </a:cubicBezTo>
                  <a:lnTo>
                    <a:pt x="4830826" y="0"/>
                  </a:lnTo>
                  <a:cubicBezTo>
                    <a:pt x="4898390" y="0"/>
                    <a:pt x="4953127" y="54610"/>
                    <a:pt x="4953127" y="121920"/>
                  </a:cubicBezTo>
                  <a:lnTo>
                    <a:pt x="4953127" y="2760218"/>
                  </a:lnTo>
                  <a:cubicBezTo>
                    <a:pt x="4953127" y="2827528"/>
                    <a:pt x="4898390" y="2882138"/>
                    <a:pt x="4830826" y="2882138"/>
                  </a:cubicBezTo>
                  <a:lnTo>
                    <a:pt x="122301" y="2882138"/>
                  </a:lnTo>
                  <a:cubicBezTo>
                    <a:pt x="54737" y="2882138"/>
                    <a:pt x="0" y="2827528"/>
                    <a:pt x="0" y="27602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4978527" cy="2907538"/>
            </a:xfrm>
            <a:custGeom>
              <a:avLst/>
              <a:gdLst/>
              <a:ahLst/>
              <a:cxnLst/>
              <a:rect l="l" t="t" r="r" b="b"/>
              <a:pathLst>
                <a:path w="4978527" h="2907538">
                  <a:moveTo>
                    <a:pt x="0" y="134620"/>
                  </a:moveTo>
                  <a:cubicBezTo>
                    <a:pt x="0" y="60198"/>
                    <a:pt x="60452" y="0"/>
                    <a:pt x="135001" y="0"/>
                  </a:cubicBezTo>
                  <a:lnTo>
                    <a:pt x="4843526" y="0"/>
                  </a:lnTo>
                  <a:lnTo>
                    <a:pt x="4843526" y="12700"/>
                  </a:lnTo>
                  <a:lnTo>
                    <a:pt x="4843526" y="0"/>
                  </a:lnTo>
                  <a:cubicBezTo>
                    <a:pt x="4918075" y="0"/>
                    <a:pt x="4978527" y="60198"/>
                    <a:pt x="4978527" y="134620"/>
                  </a:cubicBezTo>
                  <a:lnTo>
                    <a:pt x="4965827" y="134620"/>
                  </a:lnTo>
                  <a:lnTo>
                    <a:pt x="4978527" y="134620"/>
                  </a:lnTo>
                  <a:lnTo>
                    <a:pt x="4978527" y="2772918"/>
                  </a:lnTo>
                  <a:lnTo>
                    <a:pt x="4965827" y="2772918"/>
                  </a:lnTo>
                  <a:lnTo>
                    <a:pt x="4978527" y="2772918"/>
                  </a:lnTo>
                  <a:cubicBezTo>
                    <a:pt x="4978527" y="2847340"/>
                    <a:pt x="4918075" y="2907538"/>
                    <a:pt x="4843526" y="2907538"/>
                  </a:cubicBezTo>
                  <a:lnTo>
                    <a:pt x="4843526" y="2894838"/>
                  </a:lnTo>
                  <a:lnTo>
                    <a:pt x="4843526" y="2907538"/>
                  </a:lnTo>
                  <a:lnTo>
                    <a:pt x="135001" y="2907538"/>
                  </a:lnTo>
                  <a:lnTo>
                    <a:pt x="135001" y="2894838"/>
                  </a:lnTo>
                  <a:lnTo>
                    <a:pt x="135001" y="2907538"/>
                  </a:lnTo>
                  <a:cubicBezTo>
                    <a:pt x="60452" y="2907538"/>
                    <a:pt x="0" y="2847340"/>
                    <a:pt x="0" y="2772918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2772918"/>
                  </a:lnTo>
                  <a:lnTo>
                    <a:pt x="12700" y="2772918"/>
                  </a:lnTo>
                  <a:lnTo>
                    <a:pt x="25400" y="2772918"/>
                  </a:lnTo>
                  <a:cubicBezTo>
                    <a:pt x="25400" y="2833243"/>
                    <a:pt x="74422" y="2882138"/>
                    <a:pt x="135001" y="2882138"/>
                  </a:cubicBezTo>
                  <a:lnTo>
                    <a:pt x="4843526" y="2882138"/>
                  </a:lnTo>
                  <a:cubicBezTo>
                    <a:pt x="4904105" y="2882138"/>
                    <a:pt x="4953127" y="2833243"/>
                    <a:pt x="4953127" y="2772918"/>
                  </a:cubicBezTo>
                  <a:lnTo>
                    <a:pt x="4953127" y="134620"/>
                  </a:lnTo>
                  <a:cubicBezTo>
                    <a:pt x="4953127" y="74295"/>
                    <a:pt x="4904105" y="25400"/>
                    <a:pt x="4843526" y="25400"/>
                  </a:cubicBezTo>
                  <a:lnTo>
                    <a:pt x="135001" y="25400"/>
                  </a:lnTo>
                  <a:lnTo>
                    <a:pt x="135001" y="12700"/>
                  </a:lnTo>
                  <a:lnTo>
                    <a:pt x="135001" y="25400"/>
                  </a:lnTo>
                  <a:cubicBezTo>
                    <a:pt x="74422" y="25400"/>
                    <a:pt x="25400" y="74295"/>
                    <a:pt x="25400" y="134620"/>
                  </a:cubicBezTo>
                  <a:close/>
                </a:path>
              </a:pathLst>
            </a:custGeom>
            <a:solidFill>
              <a:srgbClr val="BACFDD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1015091" y="1380812"/>
            <a:ext cx="103672" cy="2940877"/>
            <a:chOff x="0" y="0"/>
            <a:chExt cx="101600" cy="2882113"/>
          </a:xfrm>
        </p:grpSpPr>
        <p:sp>
          <p:nvSpPr>
            <p:cNvPr id="23" name="Freeform 23" descr="preencoded.png"/>
            <p:cNvSpPr/>
            <p:nvPr/>
          </p:nvSpPr>
          <p:spPr>
            <a:xfrm>
              <a:off x="0" y="0"/>
              <a:ext cx="101600" cy="2882138"/>
            </a:xfrm>
            <a:custGeom>
              <a:avLst/>
              <a:gdLst/>
              <a:ahLst/>
              <a:cxnLst/>
              <a:rect l="l" t="t" r="r" b="b"/>
              <a:pathLst>
                <a:path w="101600" h="2882138">
                  <a:moveTo>
                    <a:pt x="0" y="0"/>
                  </a:moveTo>
                  <a:lnTo>
                    <a:pt x="101600" y="0"/>
                  </a:lnTo>
                  <a:lnTo>
                    <a:pt x="101600" y="2882138"/>
                  </a:lnTo>
                  <a:lnTo>
                    <a:pt x="0" y="28821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3" b="-12"/>
              </a:stretch>
            </a:blipFill>
          </p:spPr>
        </p:sp>
      </p:grpSp>
      <p:sp>
        <p:nvSpPr>
          <p:cNvPr id="24" name="TextBox 24"/>
          <p:cNvSpPr txBox="1"/>
          <p:nvPr/>
        </p:nvSpPr>
        <p:spPr>
          <a:xfrm>
            <a:off x="11356676" y="1599676"/>
            <a:ext cx="2791032" cy="367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21"/>
              </a:lnSpc>
            </a:pPr>
            <a:r>
              <a:rPr lang="en-US" sz="2125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Data Architecture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356676" y="2030975"/>
            <a:ext cx="4500602" cy="1613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TMEP Knowledge Base: 41 sections (1,581 pages)</a:t>
            </a:r>
          </a:p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Vector Database: 384-dimensional embeddings</a:t>
            </a:r>
          </a:p>
          <a:p>
            <a:pPr marL="243655" lvl="1" indent="-121828" algn="l">
              <a:lnSpc>
                <a:spcPts val="2040"/>
              </a:lnSpc>
              <a:buFont typeface="Arial"/>
              <a:buChar char="•"/>
            </a:pPr>
            <a:r>
              <a:rPr lang="en-US" sz="16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Citation Validation: 41 valid section numbers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82415" y="4992965"/>
            <a:ext cx="3349278" cy="428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1"/>
              </a:lnSpc>
            </a:pPr>
            <a:r>
              <a:rPr lang="en-US" sz="2636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Performance Metrics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882415" y="5525151"/>
            <a:ext cx="13265293" cy="1072881"/>
            <a:chOff x="0" y="0"/>
            <a:chExt cx="17687057" cy="1430508"/>
          </a:xfrm>
        </p:grpSpPr>
        <p:sp>
          <p:nvSpPr>
            <p:cNvPr id="28" name="TextBox 28"/>
            <p:cNvSpPr txBox="1"/>
            <p:nvPr/>
          </p:nvSpPr>
          <p:spPr>
            <a:xfrm>
              <a:off x="0" y="85725"/>
              <a:ext cx="4290379" cy="7178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5"/>
                </a:lnSpc>
              </a:pPr>
              <a:r>
                <a:rPr lang="en-US" sz="468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45-60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309396" y="1011179"/>
              <a:ext cx="3671587" cy="4193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42"/>
                </a:lnSpc>
              </a:pPr>
              <a:r>
                <a:rPr lang="en-US" sz="1830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Analysis Speed (Seconds)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4465406" y="85725"/>
              <a:ext cx="4290602" cy="7178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5"/>
                </a:lnSpc>
              </a:pPr>
              <a:r>
                <a:rPr lang="en-US" sz="468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84%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4849425" y="1011179"/>
              <a:ext cx="3522356" cy="4193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42"/>
                </a:lnSpc>
              </a:pPr>
              <a:r>
                <a:rPr lang="en-US" sz="1830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Accuracy (50 test cases)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8931050" y="85725"/>
              <a:ext cx="4290379" cy="7178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5"/>
                </a:lnSpc>
              </a:pPr>
              <a:r>
                <a:rPr lang="en-US" sz="468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100%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9474058" y="1011179"/>
              <a:ext cx="3204123" cy="4193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42"/>
                </a:lnSpc>
              </a:pPr>
              <a:r>
                <a:rPr lang="en-US" sz="1830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Citation Validity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13396456" y="85725"/>
              <a:ext cx="4290602" cy="861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5"/>
                </a:lnSpc>
              </a:pPr>
              <a:r>
                <a:rPr lang="en-US" sz="4685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81.5%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13939702" y="1011179"/>
              <a:ext cx="3204123" cy="3810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42"/>
                </a:lnSpc>
              </a:pPr>
              <a:r>
                <a:rPr lang="en-US" sz="1830" b="1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Average Confidence</a:t>
              </a:r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13995065" y="5610876"/>
            <a:ext cx="3737437" cy="623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4689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8-10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468268" y="6237991"/>
            <a:ext cx="2791032" cy="295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2"/>
              </a:lnSpc>
            </a:pPr>
            <a:r>
              <a:rPr lang="en-US" sz="1829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RAM Usage (GB)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88432" y="7109232"/>
            <a:ext cx="4721767" cy="3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1"/>
              </a:lnSpc>
            </a:pPr>
            <a:r>
              <a:rPr lang="en-US" sz="2636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Deployment Requirements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88433" y="7875768"/>
            <a:ext cx="3264034" cy="367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21"/>
              </a:lnSpc>
            </a:pPr>
            <a:r>
              <a:rPr lang="en-US" sz="2125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Development Environment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88433" y="8437065"/>
            <a:ext cx="8924678" cy="98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00" lvl="1" indent="-146050" algn="l">
              <a:lnSpc>
                <a:spcPts val="2446"/>
              </a:lnSpc>
              <a:buFont typeface="Arial"/>
              <a:buChar char="•"/>
            </a:pPr>
            <a:r>
              <a:rPr lang="en-US" sz="193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Backend: localhost:8000</a:t>
            </a:r>
          </a:p>
          <a:p>
            <a:pPr marL="292100" lvl="1" indent="-146050" algn="l">
              <a:lnSpc>
                <a:spcPts val="2446"/>
              </a:lnSpc>
              <a:buFont typeface="Arial"/>
              <a:buChar char="•"/>
            </a:pPr>
            <a:r>
              <a:rPr lang="en-US" sz="193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Frontend: localhost:5173</a:t>
            </a:r>
          </a:p>
          <a:p>
            <a:pPr marL="292100" lvl="1" indent="-146050" algn="l">
              <a:lnSpc>
                <a:spcPts val="2446"/>
              </a:lnSpc>
              <a:buFont typeface="Arial"/>
              <a:buChar char="•"/>
            </a:pPr>
            <a:r>
              <a:rPr lang="en-US" sz="193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Local Ollama installation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8663444" y="7875768"/>
            <a:ext cx="3004039" cy="367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21"/>
              </a:lnSpc>
            </a:pPr>
            <a:r>
              <a:rPr lang="en-US" sz="2125" b="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Production Environment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8663444" y="8446590"/>
            <a:ext cx="8741664" cy="951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6110" lvl="1" indent="-143055" algn="l">
              <a:lnSpc>
                <a:spcPts val="2396"/>
              </a:lnSpc>
              <a:buFont typeface="Arial"/>
              <a:buChar char="•"/>
            </a:pPr>
            <a:r>
              <a:rPr lang="en-US" sz="189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Backend: Railway/Render</a:t>
            </a:r>
          </a:p>
          <a:p>
            <a:pPr marL="286110" lvl="1" indent="-143055" algn="l">
              <a:lnSpc>
                <a:spcPts val="2396"/>
              </a:lnSpc>
              <a:buFont typeface="Arial"/>
              <a:buChar char="•"/>
            </a:pPr>
            <a:r>
              <a:rPr lang="en-US" sz="189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Frontend: Vercel/Netlify</a:t>
            </a:r>
          </a:p>
          <a:p>
            <a:pPr marL="286110" lvl="1" indent="-143055" algn="l">
              <a:lnSpc>
                <a:spcPts val="2396"/>
              </a:lnSpc>
              <a:buFont typeface="Arial"/>
              <a:buChar char="•"/>
            </a:pPr>
            <a:r>
              <a:rPr lang="en-US" sz="189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Requirements: 2 CPU cores, 16GB RAM, 10GB storage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8E1F3">
                <a:alpha val="72157"/>
              </a:srgbClr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3768229" y="3659175"/>
            <a:ext cx="11395571" cy="26686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2868"/>
              </a:lnSpc>
            </a:pPr>
            <a:r>
              <a:rPr lang="en-US" sz="18172" b="1" dirty="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859</Words>
  <Application>Microsoft Office PowerPoint</Application>
  <PresentationFormat>Custom</PresentationFormat>
  <Paragraphs>201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Barlow Bold</vt:lpstr>
      <vt:lpstr>Montserrat Bold</vt:lpstr>
      <vt:lpstr>Arial</vt:lpstr>
      <vt:lpstr>Calibri</vt:lpstr>
      <vt:lpstr>Montserrat</vt:lpstr>
      <vt:lpstr>Garet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AI-Powered-Trademark-Risk-Assessment-System.pptx</dc:title>
  <cp:lastModifiedBy>Abhinav Singh</cp:lastModifiedBy>
  <cp:revision>2</cp:revision>
  <dcterms:created xsi:type="dcterms:W3CDTF">2006-08-16T00:00:00Z</dcterms:created>
  <dcterms:modified xsi:type="dcterms:W3CDTF">2026-02-10T18:59:47Z</dcterms:modified>
  <dc:identifier>DAHA8ZRa7Ks</dc:identifier>
</cp:coreProperties>
</file>

<file path=docProps/thumbnail.jpeg>
</file>